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4" r:id="rId2"/>
    <p:sldId id="349" r:id="rId3"/>
    <p:sldId id="7295" r:id="rId4"/>
    <p:sldId id="7294" r:id="rId5"/>
    <p:sldId id="7292" r:id="rId6"/>
    <p:sldId id="7297" r:id="rId7"/>
    <p:sldId id="7291" r:id="rId8"/>
    <p:sldId id="7250" r:id="rId9"/>
    <p:sldId id="7244" r:id="rId10"/>
    <p:sldId id="7265" r:id="rId11"/>
    <p:sldId id="7243" r:id="rId12"/>
    <p:sldId id="7274" r:id="rId13"/>
    <p:sldId id="7284" r:id="rId14"/>
    <p:sldId id="7277" r:id="rId15"/>
    <p:sldId id="7271" r:id="rId16"/>
    <p:sldId id="7299" r:id="rId17"/>
    <p:sldId id="7298" r:id="rId18"/>
    <p:sldId id="726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udul" id="{8EEFDE08-FFCF-490C-8D29-6AA51A576BEB}">
          <p14:sldIdLst>
            <p14:sldId id="344"/>
          </p14:sldIdLst>
        </p14:section>
        <p14:section name="Perkembangan Wakaf di Indonesia" id="{4FFC1B32-36CE-44DF-99BD-9D04C1E9A127}">
          <p14:sldIdLst>
            <p14:sldId id="349"/>
            <p14:sldId id="7295"/>
            <p14:sldId id="7294"/>
            <p14:sldId id="7292"/>
            <p14:sldId id="7297"/>
            <p14:sldId id="7291"/>
          </p14:sldIdLst>
        </p14:section>
        <p14:section name="Regulasi Wakaf Uang" id="{F0694C53-73A5-4D97-99A1-B9F4F77D68C5}">
          <p14:sldIdLst>
            <p14:sldId id="7250"/>
            <p14:sldId id="7244"/>
            <p14:sldId id="7265"/>
            <p14:sldId id="7243"/>
            <p14:sldId id="7274"/>
            <p14:sldId id="7284"/>
            <p14:sldId id="7277"/>
            <p14:sldId id="7271"/>
            <p14:sldId id="7299"/>
            <p14:sldId id="7298"/>
            <p14:sldId id="7269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D4D"/>
    <a:srgbClr val="8B9814"/>
    <a:srgbClr val="655305"/>
    <a:srgbClr val="B56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5922D-96CA-46DD-80E0-7DA890D22096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21B5-2817-4E92-9C91-CA366075B0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760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04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8298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7148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615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5455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16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858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A84C0-27CB-468A-ABBB-7A8B5CB44859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74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85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286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553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771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764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84C0-27CB-468A-ABBB-7A8B5CB44859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12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ABEF-D3C0-4C68-9E1C-ED37C2A8D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4166-7AA8-4DDB-9DB3-7C9157024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7EC75-2EA3-4814-9591-14A947FB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E1B78-9F2F-4123-B16A-B3ADD651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0C0A-CAB8-4111-8C0D-B00F18C6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36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B8A6-9330-496D-AB1C-837CD331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A5BEF-5A47-44EB-856A-95AB14376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BEFC2-F92E-4EEA-98AB-66D5F3B8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E0356-74FC-4480-87F3-03752DE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8864-12E7-4589-AA01-DBF0B0AA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83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AA3E7-12DD-4698-A4DD-2B6C475C2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AD437-6659-476F-9C32-45DD55604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F5D4D-38D6-47E5-A910-D45FDA99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F16DE-86AA-46AF-8666-F6D085E7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5CDD-125E-47CC-B1D8-F524C0BF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1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CAC7-138F-4C81-BF12-2D599FAB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5FA9-70DE-4298-A881-3FBDDCB8E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6389-3932-4B67-9F4F-B4CFCD12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B023F-C321-4DB7-9533-2683E03B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E71B-E366-4C44-A600-870CD22B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37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BD97-AEE4-422F-B768-71F3691D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E9E21-9943-4C26-9627-7967D050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101BA-AEB3-4B2D-A78D-14521184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0AB1-CB1C-4DA4-BB02-099AA869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307E-0A1E-4E20-ADD1-17CE6FCA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014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5B26-25F4-4DEC-9767-0B0FB011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F3C8-AC98-4C61-BCC3-28B4154FE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44C64-631E-4B6D-BD9C-F1FCE396D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8F369-96A9-4868-9EE5-C6B2E651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9ADD8-227D-4F93-91EB-656C17E8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285-55A0-4240-8F75-3015B2E0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586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6771-B93E-4923-94E1-0F9B2207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9D7D-9EC7-4D3C-BDDC-6A4AF2962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0E6AF-15A7-4C23-95EE-9AF29B0B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58166-C6FA-4249-A682-F63DE2E7B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18802-7926-4FF1-94D5-8D8530279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21111-FD9A-4A5C-A3E9-271C30CA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175B9-6E9A-49E8-8362-8FB2C436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D41D2-B84B-424C-A8E8-992B5EB0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707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68D9-FE2E-418A-B77D-17826A71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08D3C-83D8-41AA-A899-B82042D6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C782C-6FDC-4B16-89DF-1AD2067D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1B898-69D1-499E-B871-57A77434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531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F4C34-56CD-4AC2-ADAA-A853C347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4C26C-31ED-4AAF-8BDE-3C73F73B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97580-4A03-4F06-B5A1-6F5524D6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325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94DC-148E-496D-8B6A-1FD7B50E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772C-F973-4A27-8063-89DBE5851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FF32A-F893-4139-A9FA-B58A4575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13BFD-61F1-4A5F-BE0E-18984886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BDC6B-913F-44D8-B053-8EC35217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B3444-F358-4D56-998B-74E8E616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173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A1BB-DF44-4177-9977-DC2DC9F8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E65B5-6641-4A56-B8F6-53D6C570A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50F6F-415A-4CEF-BB2B-5EA20A45C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6E63-666C-401C-90D7-251ECC41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E3E55-A082-4576-8A0B-0BF57AE8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A2F28-8C13-4D92-BDDD-E3CFEA3E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210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77E3F-768C-4490-B1C2-18BEFF8E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38AF1-033B-492E-B818-AA0FF8E5B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3EFE-5D0A-49AC-9E6E-88C26E581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7D48-8006-420E-9010-A620E84CB257}" type="datetimeFigureOut">
              <a:rPr lang="en-ID" smtClean="0"/>
              <a:t>24/03/2021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7CA68-21A0-47DF-A178-FF700448B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12C88-4B58-4824-B153-FF2D4E5A3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33FAA-C968-49CA-A352-A22583220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77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28.sv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28.sv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3.emf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65D1F4-EB4C-4353-86BD-1CA42744BD7C}"/>
              </a:ext>
            </a:extLst>
          </p:cNvPr>
          <p:cNvSpPr/>
          <p:nvPr/>
        </p:nvSpPr>
        <p:spPr>
          <a:xfrm>
            <a:off x="-231853" y="-152451"/>
            <a:ext cx="11699033" cy="68544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sz="17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BDE58-9478-43F3-BCBC-4D2862698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514" y="1834851"/>
            <a:ext cx="4884558" cy="308970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Dukungan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Regulasi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Wakaf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Uang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Pemberdayaan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Ekonomi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Umat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melalui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Produk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Halal UMKM</a:t>
            </a:r>
            <a:endParaRPr lang="en-US" sz="359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cs typeface="Segoe UI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65BB54-F7F5-4F2C-895E-CF1C508F65B4}"/>
              </a:ext>
            </a:extLst>
          </p:cNvPr>
          <p:cNvSpPr txBox="1">
            <a:spLocks/>
          </p:cNvSpPr>
          <p:nvPr/>
        </p:nvSpPr>
        <p:spPr>
          <a:xfrm>
            <a:off x="505514" y="5250793"/>
            <a:ext cx="5116412" cy="1216826"/>
          </a:xfrm>
          <a:prstGeom prst="rect">
            <a:avLst/>
          </a:prstGeom>
        </p:spPr>
        <p:txBody>
          <a:bodyPr vert="horz" lIns="91392" tIns="45696" rIns="91392" bIns="45696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Prof. Dr.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Neni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Sri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Imaniyati,SH.,MH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30A6C-96F1-474D-ABEB-66D806269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73" y="-152451"/>
            <a:ext cx="632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9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25F26-00FA-4536-B13F-0684DF9DE087}"/>
              </a:ext>
            </a:extLst>
          </p:cNvPr>
          <p:cNvSpPr/>
          <p:nvPr/>
        </p:nvSpPr>
        <p:spPr>
          <a:xfrm>
            <a:off x="979877" y="180104"/>
            <a:ext cx="10263706" cy="783443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999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123">
            <a:extLst>
              <a:ext uri="{FF2B5EF4-FFF2-40B4-BE49-F238E27FC236}">
                <a16:creationId xmlns:a16="http://schemas.microsoft.com/office/drawing/2014/main" id="{534D407B-68D5-4BEC-A8E4-4CAEF3AE4C29}"/>
              </a:ext>
            </a:extLst>
          </p:cNvPr>
          <p:cNvSpPr/>
          <p:nvPr/>
        </p:nvSpPr>
        <p:spPr>
          <a:xfrm>
            <a:off x="8819" y="711926"/>
            <a:ext cx="837764" cy="222506"/>
          </a:xfrm>
          <a:prstGeom prst="rect">
            <a:avLst/>
          </a:prstGeom>
          <a:solidFill>
            <a:srgbClr val="B56A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7F5B2-BA44-478A-8E53-5A3FB483DE90}"/>
              </a:ext>
            </a:extLst>
          </p:cNvPr>
          <p:cNvSpPr txBox="1"/>
          <p:nvPr/>
        </p:nvSpPr>
        <p:spPr>
          <a:xfrm>
            <a:off x="1090094" y="378404"/>
            <a:ext cx="10263706" cy="4585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HARTA BENDA WAKAF (UU NO 41 TAHUN 2004 TENTANG WAKAF)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6B19B3-A2B7-48C4-B4FC-F66C3C19202E}"/>
              </a:ext>
            </a:extLst>
          </p:cNvPr>
          <p:cNvSpPr/>
          <p:nvPr/>
        </p:nvSpPr>
        <p:spPr>
          <a:xfrm>
            <a:off x="916420" y="1331049"/>
            <a:ext cx="11035174" cy="549241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99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2A6646-1C63-46A8-9075-1CFEE06ADA22}"/>
              </a:ext>
            </a:extLst>
          </p:cNvPr>
          <p:cNvSpPr/>
          <p:nvPr/>
        </p:nvSpPr>
        <p:spPr>
          <a:xfrm>
            <a:off x="1966618" y="2816041"/>
            <a:ext cx="3249326" cy="3861855"/>
          </a:xfrm>
          <a:prstGeom prst="round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Benda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bergerak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harta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benda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habis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karena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dikonsumsi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meliputi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Uang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logam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mulia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surat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berharga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kendaraan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atas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kekayaan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intelektual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sewa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benda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bergerak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lain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ketentuan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syariah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perundang-undangan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berlaku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n-ID" sz="1399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39A910-44EE-4948-A007-75FFA6D856E9}"/>
              </a:ext>
            </a:extLst>
          </p:cNvPr>
          <p:cNvSpPr/>
          <p:nvPr/>
        </p:nvSpPr>
        <p:spPr>
          <a:xfrm>
            <a:off x="6203719" y="2688416"/>
            <a:ext cx="2406881" cy="15278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Hak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atas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tanah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sesuai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ketentuan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peraturan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per-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undangan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berlaku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baik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sudah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maupun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belum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terdaftar</a:t>
            </a:r>
            <a:endParaRPr lang="en-ID" sz="1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6E65A8-0C0F-4F68-97BA-040544650077}"/>
              </a:ext>
            </a:extLst>
          </p:cNvPr>
          <p:cNvSpPr/>
          <p:nvPr/>
        </p:nvSpPr>
        <p:spPr>
          <a:xfrm>
            <a:off x="6522994" y="4332098"/>
            <a:ext cx="1667398" cy="108584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3. Tanaman dan benda lain yang berkaitan dengan tanah;</a:t>
            </a:r>
            <a:endParaRPr lang="en-ID" sz="1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926155-4375-424F-A0D9-440FE1865168}"/>
              </a:ext>
            </a:extLst>
          </p:cNvPr>
          <p:cNvSpPr/>
          <p:nvPr/>
        </p:nvSpPr>
        <p:spPr>
          <a:xfrm>
            <a:off x="9083896" y="2688416"/>
            <a:ext cx="2269904" cy="148116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Bangunan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bagian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bangunan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berdiri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atas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tanah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sebagaimana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dimaksud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pada </a:t>
            </a:r>
            <a:r>
              <a:rPr lang="en-US" sz="14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huruf</a:t>
            </a:r>
            <a:r>
              <a:rPr lang="en-US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a;</a:t>
            </a:r>
            <a:endParaRPr lang="en-ID" sz="1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90DC64-48F4-48C6-B15D-22111FA9C39E}"/>
              </a:ext>
            </a:extLst>
          </p:cNvPr>
          <p:cNvGrpSpPr/>
          <p:nvPr/>
        </p:nvGrpSpPr>
        <p:grpSpPr>
          <a:xfrm>
            <a:off x="2056468" y="1535336"/>
            <a:ext cx="7900614" cy="1060393"/>
            <a:chOff x="1603781" y="5857637"/>
            <a:chExt cx="7904729" cy="106094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D8B0CC37-AE1C-405A-941C-7B5258EF1F9B}"/>
                </a:ext>
              </a:extLst>
            </p:cNvPr>
            <p:cNvSpPr/>
            <p:nvPr/>
          </p:nvSpPr>
          <p:spPr>
            <a:xfrm>
              <a:off x="1603781" y="5975560"/>
              <a:ext cx="2445635" cy="943022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1599" b="1" dirty="0">
                  <a:solidFill>
                    <a:schemeClr val="tx1"/>
                  </a:solidFill>
                </a:rPr>
                <a:t>BENDA BERGERAK</a:t>
              </a:r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46B3F63E-D144-4389-B44A-FD3012157020}"/>
                </a:ext>
              </a:extLst>
            </p:cNvPr>
            <p:cNvSpPr/>
            <p:nvPr/>
          </p:nvSpPr>
          <p:spPr>
            <a:xfrm>
              <a:off x="7375678" y="5857637"/>
              <a:ext cx="2132832" cy="943022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1599" b="1" dirty="0">
                  <a:solidFill>
                    <a:schemeClr val="tx1"/>
                  </a:solidFill>
                </a:rPr>
                <a:t>BENDA TIDAK BERGERAK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4571C00-7579-4595-B0C0-AEBCCBA8539B}"/>
              </a:ext>
            </a:extLst>
          </p:cNvPr>
          <p:cNvSpPr txBox="1"/>
          <p:nvPr/>
        </p:nvSpPr>
        <p:spPr>
          <a:xfrm>
            <a:off x="51827" y="2702440"/>
            <a:ext cx="1706585" cy="1223546"/>
          </a:xfrm>
          <a:prstGeom prst="roundRect">
            <a:avLst>
              <a:gd name="adj" fmla="val 4779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Undang-Undang Nomor 41 tahun 2004 tentang Wakaf </a:t>
            </a:r>
            <a:endParaRPr lang="en-ID" sz="1799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7E54BC1-56CD-4896-B2D6-39ED4C9B41C0}"/>
              </a:ext>
            </a:extLst>
          </p:cNvPr>
          <p:cNvSpPr/>
          <p:nvPr/>
        </p:nvSpPr>
        <p:spPr>
          <a:xfrm>
            <a:off x="1367167" y="1067951"/>
            <a:ext cx="3133663" cy="3649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799" b="1" dirty="0" err="1">
                <a:solidFill>
                  <a:schemeClr val="tx1"/>
                </a:solidFill>
                <a:cs typeface="Calibri"/>
              </a:rPr>
              <a:t>Harta</a:t>
            </a:r>
            <a:r>
              <a:rPr lang="en-ID" sz="1799" b="1" dirty="0">
                <a:solidFill>
                  <a:schemeClr val="tx1"/>
                </a:solidFill>
                <a:cs typeface="Calibri"/>
              </a:rPr>
              <a:t> Benda </a:t>
            </a:r>
            <a:r>
              <a:rPr lang="en-ID" sz="1799" b="1" dirty="0" err="1">
                <a:solidFill>
                  <a:schemeClr val="tx1"/>
                </a:solidFill>
                <a:cs typeface="Calibri"/>
              </a:rPr>
              <a:t>Wakaf</a:t>
            </a:r>
            <a:endParaRPr lang="en-ID" sz="1799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6E0E8DB-8F1F-4772-B31B-B976241D5831}"/>
              </a:ext>
            </a:extLst>
          </p:cNvPr>
          <p:cNvSpPr/>
          <p:nvPr/>
        </p:nvSpPr>
        <p:spPr>
          <a:xfrm>
            <a:off x="8622689" y="4330691"/>
            <a:ext cx="3135722" cy="11962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4. Hal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milik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atas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satuan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rumah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susun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sesuai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dengan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ketentuan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peraturan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perundang-undangan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berlaku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;</a:t>
            </a:r>
            <a:endParaRPr lang="en-ID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96C9500-9177-4356-9E6F-E6C6C0B335EB}"/>
              </a:ext>
            </a:extLst>
          </p:cNvPr>
          <p:cNvSpPr/>
          <p:nvPr/>
        </p:nvSpPr>
        <p:spPr>
          <a:xfrm>
            <a:off x="6056059" y="5579933"/>
            <a:ext cx="4251234" cy="116473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5. Benda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tidak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bergerak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lain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sesuai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dengan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ketentuan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syariah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dan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peraturan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perundang-undangan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berlaku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n-ID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5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211877E4-3D0B-4F44-B24A-60264A636C3E}"/>
              </a:ext>
            </a:extLst>
          </p:cNvPr>
          <p:cNvSpPr/>
          <p:nvPr/>
        </p:nvSpPr>
        <p:spPr>
          <a:xfrm>
            <a:off x="8821" y="473586"/>
            <a:ext cx="320798" cy="218721"/>
          </a:xfrm>
          <a:prstGeom prst="rect">
            <a:avLst/>
          </a:prstGeom>
          <a:solidFill>
            <a:srgbClr val="B56A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7CA91CF-4E37-48CC-BE2B-719888BA2E2F}"/>
              </a:ext>
            </a:extLst>
          </p:cNvPr>
          <p:cNvSpPr/>
          <p:nvPr/>
        </p:nvSpPr>
        <p:spPr>
          <a:xfrm>
            <a:off x="427702" y="161054"/>
            <a:ext cx="9529381" cy="783443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999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6E2337-0854-4FBD-BCDB-A0205ADD4356}"/>
              </a:ext>
            </a:extLst>
          </p:cNvPr>
          <p:cNvGrpSpPr/>
          <p:nvPr/>
        </p:nvGrpSpPr>
        <p:grpSpPr>
          <a:xfrm>
            <a:off x="534839" y="843367"/>
            <a:ext cx="11291406" cy="5588470"/>
            <a:chOff x="690819" y="625613"/>
            <a:chExt cx="10966429" cy="5593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7EFAD1-F1C8-4D16-B4F0-05ED20079635}"/>
                </a:ext>
              </a:extLst>
            </p:cNvPr>
            <p:cNvSpPr txBox="1"/>
            <p:nvPr/>
          </p:nvSpPr>
          <p:spPr>
            <a:xfrm>
              <a:off x="3375707" y="2974102"/>
              <a:ext cx="186556" cy="403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D" sz="1799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185E78-2337-4CAC-B86B-20791481AB74}"/>
                </a:ext>
              </a:extLst>
            </p:cNvPr>
            <p:cNvSpPr txBox="1"/>
            <p:nvPr/>
          </p:nvSpPr>
          <p:spPr>
            <a:xfrm>
              <a:off x="3831524" y="625613"/>
              <a:ext cx="186654" cy="277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D" sz="1049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E23E08-F0D4-45A0-BD7E-6D4E691B8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305" r="5357" b="18857"/>
            <a:stretch/>
          </p:blipFill>
          <p:spPr>
            <a:xfrm>
              <a:off x="690819" y="1005526"/>
              <a:ext cx="1490985" cy="236769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1440D9-2601-4A65-9E2A-3201288139E3}"/>
                </a:ext>
              </a:extLst>
            </p:cNvPr>
            <p:cNvGrpSpPr/>
            <p:nvPr/>
          </p:nvGrpSpPr>
          <p:grpSpPr>
            <a:xfrm>
              <a:off x="2372828" y="1424200"/>
              <a:ext cx="9284420" cy="4606892"/>
              <a:chOff x="2831086" y="1688923"/>
              <a:chExt cx="9284420" cy="460689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543D82A-9D90-4F9A-AB49-00FD3A2966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49"/>
              <a:stretch/>
            </p:blipFill>
            <p:spPr>
              <a:xfrm>
                <a:off x="2831086" y="1688923"/>
                <a:ext cx="9284420" cy="46068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1FC58A-5F45-4CF9-B092-27FB4330C71C}"/>
                  </a:ext>
                </a:extLst>
              </p:cNvPr>
              <p:cNvSpPr txBox="1"/>
              <p:nvPr/>
            </p:nvSpPr>
            <p:spPr>
              <a:xfrm>
                <a:off x="4143527" y="3618576"/>
                <a:ext cx="7545417" cy="3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sz="1599" b="1" i="1" dirty="0">
                  <a:solidFill>
                    <a:schemeClr val="bg1"/>
                  </a:solidFill>
                  <a:latin typeface="Segoe UI Semibold" panose="020B0702040204020203" pitchFamily="34" charset="0"/>
                  <a:ea typeface="Roboto" panose="02000000000000000000" pitchFamily="2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C75C3-8BEF-456A-951E-C8E7481EA442}"/>
                  </a:ext>
                </a:extLst>
              </p:cNvPr>
              <p:cNvSpPr txBox="1"/>
              <p:nvPr/>
            </p:nvSpPr>
            <p:spPr>
              <a:xfrm>
                <a:off x="3927243" y="2001841"/>
                <a:ext cx="8027386" cy="37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sz="1599" b="1" i="1" dirty="0">
                  <a:solidFill>
                    <a:schemeClr val="bg1"/>
                  </a:solidFill>
                  <a:latin typeface="Segoe UI Semibold" panose="020B0702040204020203" pitchFamily="34" charset="0"/>
                  <a:ea typeface="Roboto" panose="02000000000000000000" pitchFamily="2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ABC2E1-7448-46E7-9425-3C0FFEDA9041}"/>
                  </a:ext>
                </a:extLst>
              </p:cNvPr>
              <p:cNvSpPr txBox="1"/>
              <p:nvPr/>
            </p:nvSpPr>
            <p:spPr>
              <a:xfrm>
                <a:off x="3927243" y="2729460"/>
                <a:ext cx="8027386" cy="37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sz="1599" b="1" i="1" dirty="0">
                  <a:solidFill>
                    <a:schemeClr val="bg1"/>
                  </a:solidFill>
                  <a:latin typeface="Segoe UI Semibold" panose="020B0702040204020203" pitchFamily="34" charset="0"/>
                  <a:ea typeface="Roboto" panose="02000000000000000000" pitchFamily="2" charset="0"/>
                  <a:cs typeface="Segoe UI Semibold" panose="020B0702040204020203" pitchFamily="34" charset="0"/>
                </a:endParaRP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699AD4DA-7CD1-4AD7-9D3D-5F7BA6BBE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13131" y="2347791"/>
                <a:ext cx="238125" cy="238126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CA7B8EDB-ABD7-4123-A7B8-D921083E7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21977" y="3049024"/>
                <a:ext cx="238125" cy="238126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2210C64D-84CC-45A0-B2C5-44D259509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77289" y="3865915"/>
                <a:ext cx="238125" cy="238126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465BD0-1C29-479C-843A-704E4278A5FA}"/>
                </a:ext>
              </a:extLst>
            </p:cNvPr>
            <p:cNvCxnSpPr>
              <a:cxnSpLocks/>
            </p:cNvCxnSpPr>
            <p:nvPr/>
          </p:nvCxnSpPr>
          <p:spPr>
            <a:xfrm>
              <a:off x="2372828" y="6218698"/>
              <a:ext cx="9284420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CB4DDBA-1E51-413B-881E-6DB419708179}"/>
              </a:ext>
            </a:extLst>
          </p:cNvPr>
          <p:cNvSpPr txBox="1"/>
          <p:nvPr/>
        </p:nvSpPr>
        <p:spPr>
          <a:xfrm>
            <a:off x="715558" y="314978"/>
            <a:ext cx="9398954" cy="4614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Segoe UI Light"/>
              </a:rPr>
              <a:t>WAKAF UANG (UU NO 41 TAHUN 2004 TENTANG WAKAF)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BD3A21-63AB-4C17-A6EF-542224F25945}"/>
              </a:ext>
            </a:extLst>
          </p:cNvPr>
          <p:cNvSpPr/>
          <p:nvPr/>
        </p:nvSpPr>
        <p:spPr>
          <a:xfrm>
            <a:off x="2264817" y="953774"/>
            <a:ext cx="904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Ketentuan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mengenai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wakaf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uang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diatur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dalam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Undang-Undang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Nomor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41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tahun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2004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tentang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Wakaf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4337D-8DBB-415F-8077-2D6AD0A6AF8E}"/>
              </a:ext>
            </a:extLst>
          </p:cNvPr>
          <p:cNvSpPr/>
          <p:nvPr/>
        </p:nvSpPr>
        <p:spPr>
          <a:xfrm>
            <a:off x="3275622" y="2141085"/>
            <a:ext cx="7851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1. Wakif </a:t>
            </a:r>
            <a:r>
              <a:rPr lang="en-US" dirty="0" err="1">
                <a:latin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mewakafkan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bergerak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berupa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uang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</a:rPr>
              <a:t> Lembaga </a:t>
            </a:r>
            <a:r>
              <a:rPr lang="en-US" dirty="0" err="1">
                <a:latin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</a:rPr>
              <a:t> Syariah yang </a:t>
            </a:r>
            <a:r>
              <a:rPr lang="en-US" dirty="0" err="1">
                <a:latin typeface="Times New Roman" panose="02020603050405020304" pitchFamily="18" charset="0"/>
              </a:rPr>
              <a:t>ditunjuk</a:t>
            </a:r>
            <a:r>
              <a:rPr lang="en-US" dirty="0">
                <a:latin typeface="Times New Roman" panose="02020603050405020304" pitchFamily="18" charset="0"/>
              </a:rPr>
              <a:t> oleh Menteri Agama.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F6594-D3B9-4EE5-8F3C-F800E9FC4506}"/>
              </a:ext>
            </a:extLst>
          </p:cNvPr>
          <p:cNvSpPr/>
          <p:nvPr/>
        </p:nvSpPr>
        <p:spPr>
          <a:xfrm>
            <a:off x="3275622" y="2864860"/>
            <a:ext cx="8265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bergerak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berupa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uang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dilaksanakan</a:t>
            </a:r>
            <a:r>
              <a:rPr lang="en-US" dirty="0">
                <a:latin typeface="Times New Roman" panose="02020603050405020304" pitchFamily="18" charset="0"/>
              </a:rPr>
              <a:t> oleh wakif </a:t>
            </a:r>
            <a:r>
              <a:rPr lang="en-US" dirty="0" err="1">
                <a:latin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pernyataan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kehendak</a:t>
            </a:r>
            <a:r>
              <a:rPr lang="en-US" dirty="0">
                <a:latin typeface="Times New Roman" panose="02020603050405020304" pitchFamily="18" charset="0"/>
              </a:rPr>
              <a:t> wakif yang </a:t>
            </a:r>
            <a:r>
              <a:rPr lang="en-US" dirty="0" err="1">
                <a:latin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tertulis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78555-3F9B-462D-B7A0-3B13F004FE72}"/>
              </a:ext>
            </a:extLst>
          </p:cNvPr>
          <p:cNvSpPr/>
          <p:nvPr/>
        </p:nvSpPr>
        <p:spPr>
          <a:xfrm>
            <a:off x="3437601" y="3718484"/>
            <a:ext cx="8122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bergerak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berupa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uang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diterbitkan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bentuk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sertifikat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uang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7CC64-8708-489D-A121-009AA82D1786}"/>
              </a:ext>
            </a:extLst>
          </p:cNvPr>
          <p:cNvSpPr/>
          <p:nvPr/>
        </p:nvSpPr>
        <p:spPr>
          <a:xfrm>
            <a:off x="3591038" y="4312843"/>
            <a:ext cx="806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</a:rPr>
              <a:t>Sertifikat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uang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diterbitkan</a:t>
            </a:r>
            <a:r>
              <a:rPr lang="en-US" dirty="0">
                <a:latin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</a:rPr>
              <a:t>disampaikan</a:t>
            </a:r>
            <a:r>
              <a:rPr lang="en-US" dirty="0">
                <a:latin typeface="Times New Roman" panose="02020603050405020304" pitchFamily="18" charset="0"/>
              </a:rPr>
              <a:t> oleh Lembaga </a:t>
            </a:r>
            <a:r>
              <a:rPr lang="en-US" dirty="0" err="1">
                <a:latin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</a:rPr>
              <a:t> Syariah </a:t>
            </a:r>
            <a:r>
              <a:rPr lang="en-US" dirty="0" err="1">
                <a:latin typeface="Times New Roman" panose="02020603050405020304" pitchFamily="18" charset="0"/>
              </a:rPr>
              <a:t>kepada</a:t>
            </a:r>
            <a:r>
              <a:rPr lang="en-US" dirty="0">
                <a:latin typeface="Times New Roman" panose="02020603050405020304" pitchFamily="18" charset="0"/>
              </a:rPr>
              <a:t> wakif dan </a:t>
            </a:r>
            <a:r>
              <a:rPr lang="en-US" dirty="0" err="1">
                <a:latin typeface="Times New Roman" panose="02020603050405020304" pitchFamily="18" charset="0"/>
              </a:rPr>
              <a:t>nazhir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bukti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penyerahan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harta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738EDF-4E66-4AF7-B88F-1DA9E63D9E33}"/>
              </a:ext>
            </a:extLst>
          </p:cNvPr>
          <p:cNvSpPr/>
          <p:nvPr/>
        </p:nvSpPr>
        <p:spPr>
          <a:xfrm>
            <a:off x="3780646" y="5109044"/>
            <a:ext cx="7795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5. Lembaga </a:t>
            </a:r>
            <a:r>
              <a:rPr lang="en-US" dirty="0" err="1">
                <a:latin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syariah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nama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nazhir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mendaftarkan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harta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berupa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uang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kepada</a:t>
            </a:r>
            <a:r>
              <a:rPr lang="en-US" dirty="0">
                <a:latin typeface="Times New Roman" panose="02020603050405020304" pitchFamily="18" charset="0"/>
              </a:rPr>
              <a:t> Menteri Agama </a:t>
            </a:r>
            <a:r>
              <a:rPr lang="en-US" dirty="0" err="1">
                <a:latin typeface="Times New Roman" panose="02020603050405020304" pitchFamily="18" charset="0"/>
              </a:rPr>
              <a:t>selambat-lambatnya</a:t>
            </a:r>
            <a:r>
              <a:rPr lang="en-US" dirty="0">
                <a:latin typeface="Times New Roman" panose="02020603050405020304" pitchFamily="18" charset="0"/>
              </a:rPr>
              <a:t> 7 (</a:t>
            </a:r>
            <a:r>
              <a:rPr lang="en-US" dirty="0" err="1">
                <a:latin typeface="Times New Roman" panose="02020603050405020304" pitchFamily="18" charset="0"/>
              </a:rPr>
              <a:t>tujuh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</a:rPr>
              <a:t>hari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kerja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sejak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diterbitkannya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sertifikat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uang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B6B2198-CD92-45D4-B706-00FCF034F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3138" y="4573415"/>
            <a:ext cx="245182" cy="23793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E3CBC22-3183-45AE-B329-A840DF0F9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5896" y="5222359"/>
            <a:ext cx="245182" cy="2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12</a:t>
            </a:fld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4ED538-34C1-418B-B295-5C3E10D3A538}"/>
              </a:ext>
            </a:extLst>
          </p:cNvPr>
          <p:cNvSpPr/>
          <p:nvPr/>
        </p:nvSpPr>
        <p:spPr>
          <a:xfrm>
            <a:off x="979877" y="180104"/>
            <a:ext cx="9980044" cy="897469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999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Rectangle 123">
            <a:extLst>
              <a:ext uri="{FF2B5EF4-FFF2-40B4-BE49-F238E27FC236}">
                <a16:creationId xmlns:a16="http://schemas.microsoft.com/office/drawing/2014/main" id="{C3075146-1792-4A09-A037-D51A0B25029D}"/>
              </a:ext>
            </a:extLst>
          </p:cNvPr>
          <p:cNvSpPr/>
          <p:nvPr/>
        </p:nvSpPr>
        <p:spPr>
          <a:xfrm>
            <a:off x="8819" y="711926"/>
            <a:ext cx="837764" cy="222506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3C32FA0C-A4EE-405A-B8EF-43F5A3D5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64" y="296365"/>
            <a:ext cx="9542322" cy="781208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Peraturan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Pemerintah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Nomor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42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Tahun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2006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tentang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Pelaksanaan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Undang-Undang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Nomor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41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tahun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2004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tentang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Wakaf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D2EF35-9DC5-4792-B9CE-9987863A5FF8}"/>
              </a:ext>
            </a:extLst>
          </p:cNvPr>
          <p:cNvGrpSpPr/>
          <p:nvPr/>
        </p:nvGrpSpPr>
        <p:grpSpPr>
          <a:xfrm>
            <a:off x="-86190" y="1376705"/>
            <a:ext cx="10075055" cy="933257"/>
            <a:chOff x="3597189" y="1300218"/>
            <a:chExt cx="7237580" cy="1191345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9819323-7A6B-4A80-AF23-553E01F1D728}"/>
                </a:ext>
              </a:extLst>
            </p:cNvPr>
            <p:cNvGrpSpPr/>
            <p:nvPr/>
          </p:nvGrpSpPr>
          <p:grpSpPr>
            <a:xfrm>
              <a:off x="3597189" y="1300218"/>
              <a:ext cx="1110717" cy="1191345"/>
              <a:chOff x="4788878" y="621502"/>
              <a:chExt cx="1110717" cy="119134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2AB6EB6-2F6A-4E69-93E7-3BA749132AF5}"/>
                  </a:ext>
                </a:extLst>
              </p:cNvPr>
              <p:cNvSpPr/>
              <p:nvPr/>
            </p:nvSpPr>
            <p:spPr>
              <a:xfrm>
                <a:off x="5029200" y="621502"/>
                <a:ext cx="681845" cy="119134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799"/>
              </a:p>
            </p:txBody>
          </p:sp>
          <p:pic>
            <p:nvPicPr>
              <p:cNvPr id="144" name="Graphic 143">
                <a:extLst>
                  <a:ext uri="{FF2B5EF4-FFF2-40B4-BE49-F238E27FC236}">
                    <a16:creationId xmlns:a16="http://schemas.microsoft.com/office/drawing/2014/main" id="{88727E23-7735-4C97-860D-B73898367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148263" y="844982"/>
                <a:ext cx="454293" cy="805144"/>
              </a:xfrm>
              <a:prstGeom prst="rect">
                <a:avLst/>
              </a:prstGeom>
            </p:spPr>
          </p:pic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671C84F-2792-48B0-BD79-C8014568E808}"/>
                  </a:ext>
                </a:extLst>
              </p:cNvPr>
              <p:cNvSpPr txBox="1"/>
              <p:nvPr/>
            </p:nvSpPr>
            <p:spPr>
              <a:xfrm>
                <a:off x="4788878" y="670146"/>
                <a:ext cx="1110717" cy="106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endParaRPr lang="en-ID" sz="4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462D1FE-1838-48CB-953A-867135A52B06}"/>
                </a:ext>
              </a:extLst>
            </p:cNvPr>
            <p:cNvSpPr/>
            <p:nvPr/>
          </p:nvSpPr>
          <p:spPr>
            <a:xfrm>
              <a:off x="5023373" y="1430202"/>
              <a:ext cx="5811396" cy="510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755272">
                <a:spcBef>
                  <a:spcPct val="0"/>
                </a:spcBef>
                <a:spcAft>
                  <a:spcPct val="35000"/>
                </a:spcAft>
              </a:pPr>
              <a:endParaRPr lang="en-US" sz="1999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BBD0718-202E-4BD1-B9F9-0D586B023141}"/>
              </a:ext>
            </a:extLst>
          </p:cNvPr>
          <p:cNvGrpSpPr/>
          <p:nvPr/>
        </p:nvGrpSpPr>
        <p:grpSpPr>
          <a:xfrm>
            <a:off x="248350" y="2444035"/>
            <a:ext cx="10247932" cy="1114044"/>
            <a:chOff x="3837511" y="3253558"/>
            <a:chExt cx="6997259" cy="1331356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379BC7A-729A-418A-B21E-6F85B0DC86EF}"/>
                </a:ext>
              </a:extLst>
            </p:cNvPr>
            <p:cNvGrpSpPr/>
            <p:nvPr/>
          </p:nvGrpSpPr>
          <p:grpSpPr>
            <a:xfrm>
              <a:off x="3837511" y="3253558"/>
              <a:ext cx="648085" cy="1331356"/>
              <a:chOff x="5029200" y="589683"/>
              <a:chExt cx="648085" cy="133135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1A29D48-255A-4246-A053-024D70E6C89C}"/>
                  </a:ext>
                </a:extLst>
              </p:cNvPr>
              <p:cNvSpPr/>
              <p:nvPr/>
            </p:nvSpPr>
            <p:spPr>
              <a:xfrm>
                <a:off x="5029200" y="597600"/>
                <a:ext cx="648085" cy="13234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799"/>
              </a:p>
            </p:txBody>
          </p:sp>
          <p:pic>
            <p:nvPicPr>
              <p:cNvPr id="150" name="Graphic 149">
                <a:extLst>
                  <a:ext uri="{FF2B5EF4-FFF2-40B4-BE49-F238E27FC236}">
                    <a16:creationId xmlns:a16="http://schemas.microsoft.com/office/drawing/2014/main" id="{AB74A440-2A87-4D04-BFB4-BF816E6C0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122876" y="844982"/>
                <a:ext cx="529022" cy="828675"/>
              </a:xfrm>
              <a:prstGeom prst="rect">
                <a:avLst/>
              </a:prstGeom>
            </p:spPr>
          </p:pic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58C88C5-8AAF-41FB-A2CE-1D5026807DA5}"/>
                  </a:ext>
                </a:extLst>
              </p:cNvPr>
              <p:cNvSpPr txBox="1"/>
              <p:nvPr/>
            </p:nvSpPr>
            <p:spPr>
              <a:xfrm>
                <a:off x="5113057" y="589683"/>
                <a:ext cx="548658" cy="132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59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en-ID" sz="659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00C6191-40A0-4738-9365-379AA4A9CC38}"/>
                </a:ext>
              </a:extLst>
            </p:cNvPr>
            <p:cNvSpPr/>
            <p:nvPr/>
          </p:nvSpPr>
          <p:spPr>
            <a:xfrm>
              <a:off x="4963843" y="3261475"/>
              <a:ext cx="5870927" cy="478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755272">
                <a:spcBef>
                  <a:spcPct val="0"/>
                </a:spcBef>
                <a:spcAft>
                  <a:spcPct val="35000"/>
                </a:spcAft>
              </a:pPr>
              <a:endParaRPr lang="en-US" sz="1999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FC16755-64F2-459C-823A-EE5B98013B0D}"/>
              </a:ext>
            </a:extLst>
          </p:cNvPr>
          <p:cNvGrpSpPr/>
          <p:nvPr/>
        </p:nvGrpSpPr>
        <p:grpSpPr>
          <a:xfrm>
            <a:off x="205482" y="3798783"/>
            <a:ext cx="10506600" cy="1156722"/>
            <a:chOff x="3817205" y="5478679"/>
            <a:chExt cx="6613620" cy="138236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081D2AA-F54D-464D-B1CE-112C0B6D3224}"/>
                </a:ext>
              </a:extLst>
            </p:cNvPr>
            <p:cNvGrpSpPr/>
            <p:nvPr/>
          </p:nvGrpSpPr>
          <p:grpSpPr>
            <a:xfrm>
              <a:off x="3817205" y="5511321"/>
              <a:ext cx="660704" cy="1349718"/>
              <a:chOff x="5008894" y="757526"/>
              <a:chExt cx="660704" cy="134971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13794F8-1DC8-421B-8BC1-05B285D22299}"/>
                  </a:ext>
                </a:extLst>
              </p:cNvPr>
              <p:cNvSpPr/>
              <p:nvPr/>
            </p:nvSpPr>
            <p:spPr>
              <a:xfrm>
                <a:off x="5029199" y="783804"/>
                <a:ext cx="604150" cy="132344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799"/>
              </a:p>
            </p:txBody>
          </p:sp>
          <p:pic>
            <p:nvPicPr>
              <p:cNvPr id="156" name="Graphic 155">
                <a:extLst>
                  <a:ext uri="{FF2B5EF4-FFF2-40B4-BE49-F238E27FC236}">
                    <a16:creationId xmlns:a16="http://schemas.microsoft.com/office/drawing/2014/main" id="{3CC55235-AB6E-4ACC-940B-7E5E8E3BE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116608" y="1003398"/>
                <a:ext cx="445276" cy="828675"/>
              </a:xfrm>
              <a:prstGeom prst="rect">
                <a:avLst/>
              </a:prstGeom>
            </p:spPr>
          </p:pic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B824A8-845A-4CD7-B6EB-3DFB4DB55E76}"/>
                  </a:ext>
                </a:extLst>
              </p:cNvPr>
              <p:cNvSpPr txBox="1"/>
              <p:nvPr/>
            </p:nvSpPr>
            <p:spPr>
              <a:xfrm>
                <a:off x="5008894" y="757526"/>
                <a:ext cx="660704" cy="1323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59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endParaRPr lang="en-ID" sz="659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FC1FA28-2ABF-4E41-BC2A-2A790D57A355}"/>
                </a:ext>
              </a:extLst>
            </p:cNvPr>
            <p:cNvSpPr/>
            <p:nvPr/>
          </p:nvSpPr>
          <p:spPr>
            <a:xfrm>
              <a:off x="4619429" y="5478679"/>
              <a:ext cx="5811396" cy="478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755272">
                <a:spcBef>
                  <a:spcPct val="0"/>
                </a:spcBef>
                <a:spcAft>
                  <a:spcPct val="35000"/>
                </a:spcAft>
              </a:pPr>
              <a:endParaRPr lang="en-US" sz="1999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4288B7B-2D08-4EF2-9AF3-5F38CE38AD52}"/>
              </a:ext>
            </a:extLst>
          </p:cNvPr>
          <p:cNvSpPr/>
          <p:nvPr/>
        </p:nvSpPr>
        <p:spPr>
          <a:xfrm>
            <a:off x="1464147" y="1661843"/>
            <a:ext cx="85971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Wakaf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uang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dapat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diwakafkan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adalah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mata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uang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rupiah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9F8C3-8DF4-442A-AC52-EA0C21E6C1DA}"/>
              </a:ext>
            </a:extLst>
          </p:cNvPr>
          <p:cNvSpPr/>
          <p:nvPr/>
        </p:nvSpPr>
        <p:spPr>
          <a:xfrm>
            <a:off x="1459981" y="2542370"/>
            <a:ext cx="95391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hal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uang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akan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diwakafkan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masih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mata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uang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asing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maka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harus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dikonversi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terlebih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dahulu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ke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Segoe UI Emoji" panose="020B0502040204020203" pitchFamily="34" charset="0"/>
              </a:rPr>
              <a:t> rupiah.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6F3BC-B51A-4BA8-BB46-78425DD1795F}"/>
              </a:ext>
            </a:extLst>
          </p:cNvPr>
          <p:cNvSpPr/>
          <p:nvPr/>
        </p:nvSpPr>
        <p:spPr>
          <a:xfrm>
            <a:off x="1420779" y="3685655"/>
            <a:ext cx="953914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Wakif yang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mewakafkan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uangnya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diwajibkan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untuk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: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Hadir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di Lembaga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Keuangan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Syariah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Penerima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Wakaf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Uang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(LKS-PWU)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untuk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menyetakan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kehendak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wakaf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uangnya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Menjelaskan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kepemilikan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dan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asal-usul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uang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yang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diwakafkan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Menyetorkan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secara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tunai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sejumlah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uang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LKS-PWU.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Mengisi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formulir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pernyataan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kehendak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wakif yang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berfungsi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sebagai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AIW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2FC178-6B29-41B8-BB29-3EFA4946CFE1}"/>
              </a:ext>
            </a:extLst>
          </p:cNvPr>
          <p:cNvGrpSpPr/>
          <p:nvPr/>
        </p:nvGrpSpPr>
        <p:grpSpPr>
          <a:xfrm>
            <a:off x="-167757" y="5546779"/>
            <a:ext cx="10075055" cy="933257"/>
            <a:chOff x="3597189" y="1300218"/>
            <a:chExt cx="7237580" cy="119134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5253B48-200A-431E-9EE2-5B953CAA62E0}"/>
                </a:ext>
              </a:extLst>
            </p:cNvPr>
            <p:cNvGrpSpPr/>
            <p:nvPr/>
          </p:nvGrpSpPr>
          <p:grpSpPr>
            <a:xfrm>
              <a:off x="3597189" y="1300218"/>
              <a:ext cx="1110717" cy="1191345"/>
              <a:chOff x="4788878" y="621502"/>
              <a:chExt cx="1110717" cy="119134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853474-65BD-4CE6-BCCD-31F5CC547042}"/>
                  </a:ext>
                </a:extLst>
              </p:cNvPr>
              <p:cNvSpPr/>
              <p:nvPr/>
            </p:nvSpPr>
            <p:spPr>
              <a:xfrm>
                <a:off x="5029200" y="621502"/>
                <a:ext cx="681845" cy="119134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799"/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FB77969A-B884-4D21-AA5E-5D5521892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148263" y="844982"/>
                <a:ext cx="454293" cy="805144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056498-8FB1-4211-BE5A-75C7365ED86B}"/>
                  </a:ext>
                </a:extLst>
              </p:cNvPr>
              <p:cNvSpPr txBox="1"/>
              <p:nvPr/>
            </p:nvSpPr>
            <p:spPr>
              <a:xfrm>
                <a:off x="4788878" y="670146"/>
                <a:ext cx="1110717" cy="106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  <a:endParaRPr lang="en-ID" sz="4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334B55-087D-4C93-BA39-1AFEDDABE66D}"/>
                </a:ext>
              </a:extLst>
            </p:cNvPr>
            <p:cNvSpPr/>
            <p:nvPr/>
          </p:nvSpPr>
          <p:spPr>
            <a:xfrm>
              <a:off x="5023373" y="1430202"/>
              <a:ext cx="5811396" cy="510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755272">
                <a:spcBef>
                  <a:spcPct val="0"/>
                </a:spcBef>
                <a:spcAft>
                  <a:spcPct val="35000"/>
                </a:spcAft>
              </a:pPr>
              <a:endParaRPr lang="en-US" sz="1999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B0DCF92-41C8-4C71-A31D-4AD428058806}"/>
              </a:ext>
            </a:extLst>
          </p:cNvPr>
          <p:cNvSpPr/>
          <p:nvPr/>
        </p:nvSpPr>
        <p:spPr>
          <a:xfrm>
            <a:off x="1459981" y="5690241"/>
            <a:ext cx="95391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wakif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tidak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dapat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hadir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di LKS-PWU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untuk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menyatakan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kehendak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wakaf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uangnya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maka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wakif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dapat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menunjuk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wakil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atau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kuasanya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69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13</a:t>
            </a:fld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4ED538-34C1-418B-B295-5C3E10D3A538}"/>
              </a:ext>
            </a:extLst>
          </p:cNvPr>
          <p:cNvSpPr/>
          <p:nvPr/>
        </p:nvSpPr>
        <p:spPr>
          <a:xfrm>
            <a:off x="979877" y="180104"/>
            <a:ext cx="10173227" cy="783443"/>
          </a:xfrm>
          <a:prstGeom prst="rect">
            <a:avLst/>
          </a:prstGeom>
          <a:solidFill>
            <a:srgbClr val="B5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999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Rectangle 123">
            <a:extLst>
              <a:ext uri="{FF2B5EF4-FFF2-40B4-BE49-F238E27FC236}">
                <a16:creationId xmlns:a16="http://schemas.microsoft.com/office/drawing/2014/main" id="{C3075146-1792-4A09-A037-D51A0B25029D}"/>
              </a:ext>
            </a:extLst>
          </p:cNvPr>
          <p:cNvSpPr/>
          <p:nvPr/>
        </p:nvSpPr>
        <p:spPr>
          <a:xfrm>
            <a:off x="8819" y="711926"/>
            <a:ext cx="837764" cy="222506"/>
          </a:xfrm>
          <a:prstGeom prst="rect">
            <a:avLst/>
          </a:prstGeom>
          <a:solidFill>
            <a:srgbClr val="B56A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3C32FA0C-A4EE-405A-B8EF-43F5A3D5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64" y="297922"/>
            <a:ext cx="9799899" cy="6671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PENGELOLAAN DAN PENGEMBANGAN WAKAF UANG (PP NO 42 TAHUN 2006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41090-5DEF-4747-89B7-B57A0E8A6788}"/>
              </a:ext>
            </a:extLst>
          </p:cNvPr>
          <p:cNvSpPr/>
          <p:nvPr/>
        </p:nvSpPr>
        <p:spPr>
          <a:xfrm>
            <a:off x="684271" y="1096694"/>
            <a:ext cx="3922701" cy="14679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investasi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produk-produk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LKS dan/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instrumen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keuangan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syariah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745642-230D-4CD6-BC0B-360EF8092059}"/>
              </a:ext>
            </a:extLst>
          </p:cNvPr>
          <p:cNvSpPr/>
          <p:nvPr/>
        </p:nvSpPr>
        <p:spPr>
          <a:xfrm>
            <a:off x="684272" y="2638502"/>
            <a:ext cx="3922701" cy="1655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LKS-PWU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menerima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nazhir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LKS-PWU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dimaksud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1E4D62-9298-454C-9121-93D4C2A5E959}"/>
              </a:ext>
            </a:extLst>
          </p:cNvPr>
          <p:cNvSpPr/>
          <p:nvPr/>
        </p:nvSpPr>
        <p:spPr>
          <a:xfrm>
            <a:off x="684272" y="4412855"/>
            <a:ext cx="3922700" cy="1943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bank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syariah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mengikuti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penjamin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simpanan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B41B72-8655-40B7-9E35-98A61EC49BB1}"/>
              </a:ext>
            </a:extLst>
          </p:cNvPr>
          <p:cNvSpPr/>
          <p:nvPr/>
        </p:nvSpPr>
        <p:spPr>
          <a:xfrm>
            <a:off x="4910758" y="2897353"/>
            <a:ext cx="2455957" cy="25246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bank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syariah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diasuransikan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asuransi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syariah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6" name="Straight Connector 5">
            <a:extLst>
              <a:ext uri="{FF2B5EF4-FFF2-40B4-BE49-F238E27FC236}">
                <a16:creationId xmlns:a16="http://schemas.microsoft.com/office/drawing/2014/main" id="{3B9FCC85-9EEC-4576-92E3-8FFA41AA3373}"/>
              </a:ext>
            </a:extLst>
          </p:cNvPr>
          <p:cNvCxnSpPr>
            <a:cxnSpLocks/>
          </p:cNvCxnSpPr>
          <p:nvPr/>
        </p:nvCxnSpPr>
        <p:spPr>
          <a:xfrm>
            <a:off x="7630621" y="1110033"/>
            <a:ext cx="0" cy="561144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E400216-A0A3-46D1-9B21-9679B7ABEEB2}"/>
              </a:ext>
            </a:extLst>
          </p:cNvPr>
          <p:cNvSpPr/>
          <p:nvPr/>
        </p:nvSpPr>
        <p:spPr>
          <a:xfrm>
            <a:off x="7745352" y="2128354"/>
            <a:ext cx="3948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Pengelolaan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pengembangan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wakaf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uang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dapat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dilakukan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bentuk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investasi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luar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produk-produk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Lembaga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Keuangan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Syariah (LKS)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atas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persetujuan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 BWI.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6C9C0-501E-445A-BD2B-6D895B4453FA}"/>
              </a:ext>
            </a:extLst>
          </p:cNvPr>
          <p:cNvSpPr/>
          <p:nvPr/>
        </p:nvSpPr>
        <p:spPr>
          <a:xfrm>
            <a:off x="7760815" y="3714018"/>
            <a:ext cx="3746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Persetujuan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BWI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diberikan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setelah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terlebih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dahulu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BWI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melakukan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kajian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atas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kelayakan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investasi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dimaksud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9A706-2629-47FA-8753-856A73104467}"/>
              </a:ext>
            </a:extLst>
          </p:cNvPr>
          <p:cNvSpPr/>
          <p:nvPr/>
        </p:nvSpPr>
        <p:spPr>
          <a:xfrm>
            <a:off x="7771313" y="5076797"/>
            <a:ext cx="392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Sebaran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investasi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wakaf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uang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portofolio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wakaf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uang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dapat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dilakukan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ketentuan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60%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investasi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instrumen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LKS dan 40% di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luar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LKS.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13F9F-B16D-4127-99E1-187FB29A83E8}"/>
              </a:ext>
            </a:extLst>
          </p:cNvPr>
          <p:cNvSpPr/>
          <p:nvPr/>
        </p:nvSpPr>
        <p:spPr>
          <a:xfrm>
            <a:off x="7773978" y="1165412"/>
            <a:ext cx="431871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</a:rPr>
              <a:t>Peraturan</a:t>
            </a:r>
            <a:r>
              <a:rPr lang="en-US" dirty="0">
                <a:latin typeface="Times New Roman" panose="02020603050405020304" pitchFamily="18" charset="0"/>
              </a:rPr>
              <a:t> Badan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 Indonesia </a:t>
            </a:r>
            <a:r>
              <a:rPr lang="en-US" dirty="0" err="1">
                <a:latin typeface="Times New Roman" panose="02020603050405020304" pitchFamily="18" charset="0"/>
              </a:rPr>
              <a:t>Nomor</a:t>
            </a:r>
            <a:r>
              <a:rPr lang="en-US" dirty="0">
                <a:latin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</a:rPr>
              <a:t>Tahun</a:t>
            </a:r>
            <a:r>
              <a:rPr lang="en-US" dirty="0">
                <a:latin typeface="Times New Roman" panose="02020603050405020304" pitchFamily="18" charset="0"/>
              </a:rPr>
              <a:t> 2010 </a:t>
            </a:r>
            <a:r>
              <a:rPr lang="en-US" dirty="0" err="1">
                <a:latin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Pedoman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Pengelolaan</a:t>
            </a:r>
            <a:r>
              <a:rPr lang="en-US" dirty="0">
                <a:latin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</a:rPr>
              <a:t>Pengembangan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Harta</a:t>
            </a:r>
            <a:r>
              <a:rPr lang="en-US" dirty="0">
                <a:latin typeface="Times New Roman" panose="02020603050405020304" pitchFamily="18" charset="0"/>
              </a:rPr>
              <a:t> Benda </a:t>
            </a:r>
            <a:r>
              <a:rPr lang="en-US" dirty="0" err="1">
                <a:latin typeface="Times New Roman" panose="02020603050405020304" pitchFamily="18" charset="0"/>
              </a:rPr>
              <a:t>Wakaf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7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14</a:t>
            </a:fld>
            <a:endParaRPr lang="en-US"/>
          </a:p>
        </p:txBody>
      </p:sp>
      <p:sp>
        <p:nvSpPr>
          <p:cNvPr id="39" name="Rectangle 123">
            <a:extLst>
              <a:ext uri="{FF2B5EF4-FFF2-40B4-BE49-F238E27FC236}">
                <a16:creationId xmlns:a16="http://schemas.microsoft.com/office/drawing/2014/main" id="{B0C1BA42-FB2A-459B-B1C4-2C62D39B1BE0}"/>
              </a:ext>
            </a:extLst>
          </p:cNvPr>
          <p:cNvSpPr/>
          <p:nvPr/>
        </p:nvSpPr>
        <p:spPr>
          <a:xfrm>
            <a:off x="0" y="514944"/>
            <a:ext cx="837764" cy="222506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5C7C01-A156-49FD-8DE7-1E9209080E41}"/>
              </a:ext>
            </a:extLst>
          </p:cNvPr>
          <p:cNvSpPr/>
          <p:nvPr/>
        </p:nvSpPr>
        <p:spPr>
          <a:xfrm>
            <a:off x="1132198" y="136526"/>
            <a:ext cx="10085301" cy="979342"/>
          </a:xfrm>
          <a:prstGeom prst="rect">
            <a:avLst/>
          </a:prstGeom>
          <a:solidFill>
            <a:srgbClr val="B5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PENGELOLAAN WAKAF SECARA LANGSUNG (UU NO. 01 TAHUN 2020)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6C3641D-F7FC-467E-B6A3-FF9ED66575D6}"/>
              </a:ext>
            </a:extLst>
          </p:cNvPr>
          <p:cNvGrpSpPr/>
          <p:nvPr/>
        </p:nvGrpSpPr>
        <p:grpSpPr>
          <a:xfrm>
            <a:off x="4108151" y="2639457"/>
            <a:ext cx="4249600" cy="3871265"/>
            <a:chOff x="3810000" y="1143001"/>
            <a:chExt cx="4572000" cy="4571113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96E2822-F6C6-41AA-9D36-003085877853}"/>
                </a:ext>
              </a:extLst>
            </p:cNvPr>
            <p:cNvSpPr/>
            <p:nvPr/>
          </p:nvSpPr>
          <p:spPr>
            <a:xfrm>
              <a:off x="4771315" y="1143001"/>
              <a:ext cx="2649373" cy="1513439"/>
            </a:xfrm>
            <a:custGeom>
              <a:avLst/>
              <a:gdLst>
                <a:gd name="connsiteX0" fmla="*/ 1324686 w 2649373"/>
                <a:gd name="connsiteY0" fmla="*/ 0 h 1513439"/>
                <a:gd name="connsiteX1" fmla="*/ 2602811 w 2649373"/>
                <a:gd name="connsiteY1" fmla="*/ 390413 h 1513439"/>
                <a:gd name="connsiteX2" fmla="*/ 2649373 w 2649373"/>
                <a:gd name="connsiteY2" fmla="*/ 425232 h 1513439"/>
                <a:gd name="connsiteX3" fmla="*/ 1728380 w 2649373"/>
                <a:gd name="connsiteY3" fmla="*/ 1346224 h 1513439"/>
                <a:gd name="connsiteX4" fmla="*/ 920993 w 2649373"/>
                <a:gd name="connsiteY4" fmla="*/ 1346224 h 1513439"/>
                <a:gd name="connsiteX5" fmla="*/ 0 w 2649373"/>
                <a:gd name="connsiteY5" fmla="*/ 425232 h 1513439"/>
                <a:gd name="connsiteX6" fmla="*/ 46562 w 2649373"/>
                <a:gd name="connsiteY6" fmla="*/ 390413 h 1513439"/>
                <a:gd name="connsiteX7" fmla="*/ 1324686 w 2649373"/>
                <a:gd name="connsiteY7" fmla="*/ 0 h 15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9373" h="1513439">
                  <a:moveTo>
                    <a:pt x="1324686" y="0"/>
                  </a:moveTo>
                  <a:cubicBezTo>
                    <a:pt x="1798132" y="0"/>
                    <a:pt x="2237963" y="143927"/>
                    <a:pt x="2602811" y="390413"/>
                  </a:cubicBezTo>
                  <a:lnTo>
                    <a:pt x="2649373" y="425232"/>
                  </a:lnTo>
                  <a:lnTo>
                    <a:pt x="1728380" y="1346224"/>
                  </a:lnTo>
                  <a:cubicBezTo>
                    <a:pt x="1505426" y="1569178"/>
                    <a:pt x="1143946" y="1569178"/>
                    <a:pt x="920993" y="1346224"/>
                  </a:cubicBezTo>
                  <a:lnTo>
                    <a:pt x="0" y="425232"/>
                  </a:lnTo>
                  <a:lnTo>
                    <a:pt x="46562" y="390413"/>
                  </a:lnTo>
                  <a:cubicBezTo>
                    <a:pt x="411410" y="143927"/>
                    <a:pt x="851240" y="0"/>
                    <a:pt x="1324686" y="0"/>
                  </a:cubicBezTo>
                  <a:close/>
                </a:path>
              </a:pathLst>
            </a:custGeom>
            <a:solidFill>
              <a:srgbClr val="27CED7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endParaRPr lang="en-US" sz="1799" ker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30A9329-07CB-4183-90B1-343C840E3076}"/>
                </a:ext>
              </a:extLst>
            </p:cNvPr>
            <p:cNvSpPr/>
            <p:nvPr/>
          </p:nvSpPr>
          <p:spPr>
            <a:xfrm>
              <a:off x="6797138" y="1605937"/>
              <a:ext cx="1584862" cy="2504959"/>
            </a:xfrm>
            <a:custGeom>
              <a:avLst/>
              <a:gdLst>
                <a:gd name="connsiteX0" fmla="*/ 673971 w 1584862"/>
                <a:gd name="connsiteY0" fmla="*/ 0 h 2504959"/>
                <a:gd name="connsiteX1" fmla="*/ 752971 w 1584862"/>
                <a:gd name="connsiteY1" fmla="*/ 59075 h 2504959"/>
                <a:gd name="connsiteX2" fmla="*/ 1584862 w 1584862"/>
                <a:gd name="connsiteY2" fmla="*/ 1823064 h 2504959"/>
                <a:gd name="connsiteX3" fmla="*/ 1482088 w 1584862"/>
                <a:gd name="connsiteY3" fmla="*/ 2502851 h 2504959"/>
                <a:gd name="connsiteX4" fmla="*/ 1481317 w 1584862"/>
                <a:gd name="connsiteY4" fmla="*/ 2504959 h 2504959"/>
                <a:gd name="connsiteX5" fmla="*/ 285550 w 1584862"/>
                <a:gd name="connsiteY5" fmla="*/ 1814583 h 2504959"/>
                <a:gd name="connsiteX6" fmla="*/ 76583 w 1584862"/>
                <a:gd name="connsiteY6" fmla="*/ 1034706 h 250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862" h="2504959">
                  <a:moveTo>
                    <a:pt x="673971" y="0"/>
                  </a:moveTo>
                  <a:lnTo>
                    <a:pt x="752971" y="59075"/>
                  </a:lnTo>
                  <a:cubicBezTo>
                    <a:pt x="1261028" y="478361"/>
                    <a:pt x="1584862" y="1112895"/>
                    <a:pt x="1584862" y="1823064"/>
                  </a:cubicBezTo>
                  <a:cubicBezTo>
                    <a:pt x="1584862" y="2059787"/>
                    <a:pt x="1548881" y="2288106"/>
                    <a:pt x="1482088" y="2502851"/>
                  </a:cubicBezTo>
                  <a:lnTo>
                    <a:pt x="1481317" y="2504959"/>
                  </a:lnTo>
                  <a:lnTo>
                    <a:pt x="285550" y="1814583"/>
                  </a:lnTo>
                  <a:cubicBezTo>
                    <a:pt x="12489" y="1656931"/>
                    <a:pt x="-81069" y="1307768"/>
                    <a:pt x="76583" y="1034706"/>
                  </a:cubicBezTo>
                  <a:close/>
                </a:path>
              </a:pathLst>
            </a:custGeom>
            <a:solidFill>
              <a:srgbClr val="3E8853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endParaRPr lang="en-US" sz="1799" ker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FC2C9DD-969E-4B01-950D-F0CDE3FB8BA8}"/>
                </a:ext>
              </a:extLst>
            </p:cNvPr>
            <p:cNvSpPr/>
            <p:nvPr/>
          </p:nvSpPr>
          <p:spPr>
            <a:xfrm>
              <a:off x="6113567" y="3866815"/>
              <a:ext cx="2142889" cy="1847299"/>
            </a:xfrm>
            <a:custGeom>
              <a:avLst/>
              <a:gdLst>
                <a:gd name="connsiteX0" fmla="*/ 966641 w 2142889"/>
                <a:gd name="connsiteY0" fmla="*/ 1020 h 1847299"/>
                <a:gd name="connsiteX1" fmla="*/ 1080780 w 2142889"/>
                <a:gd name="connsiteY1" fmla="*/ 19596 h 1847299"/>
                <a:gd name="connsiteX2" fmla="*/ 2142889 w 2142889"/>
                <a:gd name="connsiteY2" fmla="*/ 304187 h 1847299"/>
                <a:gd name="connsiteX3" fmla="*/ 2088789 w 2142889"/>
                <a:gd name="connsiteY3" fmla="*/ 452001 h 1847299"/>
                <a:gd name="connsiteX4" fmla="*/ 216165 w 2142889"/>
                <a:gd name="connsiteY4" fmla="*/ 1836384 h 1847299"/>
                <a:gd name="connsiteX5" fmla="*/ 0 w 2142889"/>
                <a:gd name="connsiteY5" fmla="*/ 1847299 h 1847299"/>
                <a:gd name="connsiteX6" fmla="*/ 381562 w 2142889"/>
                <a:gd name="connsiteY6" fmla="*/ 423290 h 1847299"/>
                <a:gd name="connsiteX7" fmla="*/ 966641 w 2142889"/>
                <a:gd name="connsiteY7" fmla="*/ 1020 h 184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2889" h="1847299">
                  <a:moveTo>
                    <a:pt x="966641" y="1020"/>
                  </a:moveTo>
                  <a:cubicBezTo>
                    <a:pt x="1004507" y="3293"/>
                    <a:pt x="1042710" y="9395"/>
                    <a:pt x="1080780" y="19596"/>
                  </a:cubicBezTo>
                  <a:lnTo>
                    <a:pt x="2142889" y="304187"/>
                  </a:lnTo>
                  <a:lnTo>
                    <a:pt x="2088789" y="452001"/>
                  </a:lnTo>
                  <a:cubicBezTo>
                    <a:pt x="1770675" y="1204107"/>
                    <a:pt x="1061499" y="1750535"/>
                    <a:pt x="216165" y="1836384"/>
                  </a:cubicBezTo>
                  <a:lnTo>
                    <a:pt x="0" y="1847299"/>
                  </a:lnTo>
                  <a:lnTo>
                    <a:pt x="381562" y="423290"/>
                  </a:lnTo>
                  <a:cubicBezTo>
                    <a:pt x="452968" y="156799"/>
                    <a:pt x="701573" y="-14891"/>
                    <a:pt x="966641" y="1020"/>
                  </a:cubicBezTo>
                  <a:close/>
                </a:path>
              </a:pathLst>
            </a:custGeom>
            <a:solidFill>
              <a:srgbClr val="2683C6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endParaRPr lang="en-US" sz="1799" ker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A777E6-9EA0-49AE-ACE2-725235922F46}"/>
                </a:ext>
              </a:extLst>
            </p:cNvPr>
            <p:cNvSpPr/>
            <p:nvPr/>
          </p:nvSpPr>
          <p:spPr>
            <a:xfrm>
              <a:off x="3935546" y="3866815"/>
              <a:ext cx="2142891" cy="1847299"/>
            </a:xfrm>
            <a:custGeom>
              <a:avLst/>
              <a:gdLst>
                <a:gd name="connsiteX0" fmla="*/ 1176250 w 2142891"/>
                <a:gd name="connsiteY0" fmla="*/ 1020 h 1847299"/>
                <a:gd name="connsiteX1" fmla="*/ 1761328 w 2142891"/>
                <a:gd name="connsiteY1" fmla="*/ 423290 h 1847299"/>
                <a:gd name="connsiteX2" fmla="*/ 2142891 w 2142891"/>
                <a:gd name="connsiteY2" fmla="*/ 1847299 h 1847299"/>
                <a:gd name="connsiteX3" fmla="*/ 1926725 w 2142891"/>
                <a:gd name="connsiteY3" fmla="*/ 1836384 h 1847299"/>
                <a:gd name="connsiteX4" fmla="*/ 54100 w 2142891"/>
                <a:gd name="connsiteY4" fmla="*/ 452001 h 1847299"/>
                <a:gd name="connsiteX5" fmla="*/ 0 w 2142891"/>
                <a:gd name="connsiteY5" fmla="*/ 304187 h 1847299"/>
                <a:gd name="connsiteX6" fmla="*/ 1062110 w 2142891"/>
                <a:gd name="connsiteY6" fmla="*/ 19596 h 1847299"/>
                <a:gd name="connsiteX7" fmla="*/ 1176250 w 2142891"/>
                <a:gd name="connsiteY7" fmla="*/ 1020 h 184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2891" h="1847299">
                  <a:moveTo>
                    <a:pt x="1176250" y="1020"/>
                  </a:moveTo>
                  <a:cubicBezTo>
                    <a:pt x="1441317" y="-14891"/>
                    <a:pt x="1689923" y="156799"/>
                    <a:pt x="1761328" y="423290"/>
                  </a:cubicBezTo>
                  <a:lnTo>
                    <a:pt x="2142891" y="1847299"/>
                  </a:lnTo>
                  <a:lnTo>
                    <a:pt x="1926725" y="1836384"/>
                  </a:lnTo>
                  <a:cubicBezTo>
                    <a:pt x="1081390" y="1750535"/>
                    <a:pt x="372215" y="1204107"/>
                    <a:pt x="54100" y="452001"/>
                  </a:cubicBezTo>
                  <a:lnTo>
                    <a:pt x="0" y="304187"/>
                  </a:lnTo>
                  <a:lnTo>
                    <a:pt x="1062110" y="19596"/>
                  </a:lnTo>
                  <a:cubicBezTo>
                    <a:pt x="1100180" y="9395"/>
                    <a:pt x="1138383" y="3293"/>
                    <a:pt x="1176250" y="1020"/>
                  </a:cubicBezTo>
                  <a:close/>
                </a:path>
              </a:pathLst>
            </a:custGeom>
            <a:solidFill>
              <a:srgbClr val="62A39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endParaRPr lang="en-US" sz="1799" ker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55521B4-693D-4FB3-A8E2-8EE7B836064B}"/>
                </a:ext>
              </a:extLst>
            </p:cNvPr>
            <p:cNvSpPr/>
            <p:nvPr/>
          </p:nvSpPr>
          <p:spPr>
            <a:xfrm>
              <a:off x="3810000" y="1600963"/>
              <a:ext cx="1594384" cy="2514470"/>
            </a:xfrm>
            <a:custGeom>
              <a:avLst/>
              <a:gdLst>
                <a:gd name="connsiteX0" fmla="*/ 917543 w 1594384"/>
                <a:gd name="connsiteY0" fmla="*/ 0 h 2514470"/>
                <a:gd name="connsiteX1" fmla="*/ 1517802 w 1594384"/>
                <a:gd name="connsiteY1" fmla="*/ 1039679 h 2514470"/>
                <a:gd name="connsiteX2" fmla="*/ 1308835 w 1594384"/>
                <a:gd name="connsiteY2" fmla="*/ 1819556 h 2514470"/>
                <a:gd name="connsiteX3" fmla="*/ 105207 w 1594384"/>
                <a:gd name="connsiteY3" fmla="*/ 2514470 h 2514470"/>
                <a:gd name="connsiteX4" fmla="*/ 102774 w 1594384"/>
                <a:gd name="connsiteY4" fmla="*/ 2507824 h 2514470"/>
                <a:gd name="connsiteX5" fmla="*/ 0 w 1594384"/>
                <a:gd name="connsiteY5" fmla="*/ 1828037 h 2514470"/>
                <a:gd name="connsiteX6" fmla="*/ 831892 w 1594384"/>
                <a:gd name="connsiteY6" fmla="*/ 64048 h 251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384" h="2514470">
                  <a:moveTo>
                    <a:pt x="917543" y="0"/>
                  </a:moveTo>
                  <a:lnTo>
                    <a:pt x="1517802" y="1039679"/>
                  </a:lnTo>
                  <a:cubicBezTo>
                    <a:pt x="1675454" y="1312741"/>
                    <a:pt x="1581896" y="1661904"/>
                    <a:pt x="1308835" y="1819556"/>
                  </a:cubicBezTo>
                  <a:lnTo>
                    <a:pt x="105207" y="2514470"/>
                  </a:lnTo>
                  <a:lnTo>
                    <a:pt x="102774" y="2507824"/>
                  </a:lnTo>
                  <a:cubicBezTo>
                    <a:pt x="35982" y="2293079"/>
                    <a:pt x="0" y="2064760"/>
                    <a:pt x="0" y="1828037"/>
                  </a:cubicBezTo>
                  <a:cubicBezTo>
                    <a:pt x="0" y="1117868"/>
                    <a:pt x="323835" y="483334"/>
                    <a:pt x="831892" y="64048"/>
                  </a:cubicBezTo>
                  <a:close/>
                </a:path>
              </a:pathLst>
            </a:custGeom>
            <a:solidFill>
              <a:srgbClr val="1CADE4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endParaRPr lang="en-US" sz="1799" ker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66E5B97-62DC-4E96-ABD5-459DC4C9F2B2}"/>
                </a:ext>
              </a:extLst>
            </p:cNvPr>
            <p:cNvSpPr/>
            <p:nvPr/>
          </p:nvSpPr>
          <p:spPr>
            <a:xfrm>
              <a:off x="5361356" y="1958219"/>
              <a:ext cx="1471949" cy="698221"/>
            </a:xfrm>
            <a:custGeom>
              <a:avLst/>
              <a:gdLst>
                <a:gd name="connsiteX0" fmla="*/ 738162 w 1471949"/>
                <a:gd name="connsiteY0" fmla="*/ 0 h 698221"/>
                <a:gd name="connsiteX1" fmla="*/ 1439224 w 1471949"/>
                <a:gd name="connsiteY1" fmla="*/ 177515 h 698221"/>
                <a:gd name="connsiteX2" fmla="*/ 1471949 w 1471949"/>
                <a:gd name="connsiteY2" fmla="*/ 197397 h 698221"/>
                <a:gd name="connsiteX3" fmla="*/ 1138339 w 1471949"/>
                <a:gd name="connsiteY3" fmla="*/ 531006 h 698221"/>
                <a:gd name="connsiteX4" fmla="*/ 330952 w 1471949"/>
                <a:gd name="connsiteY4" fmla="*/ 531006 h 698221"/>
                <a:gd name="connsiteX5" fmla="*/ 0 w 1471949"/>
                <a:gd name="connsiteY5" fmla="*/ 200055 h 698221"/>
                <a:gd name="connsiteX6" fmla="*/ 37101 w 1471949"/>
                <a:gd name="connsiteY6" fmla="*/ 177515 h 698221"/>
                <a:gd name="connsiteX7" fmla="*/ 738162 w 1471949"/>
                <a:gd name="connsiteY7" fmla="*/ 0 h 69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1949" h="698221">
                  <a:moveTo>
                    <a:pt x="738162" y="0"/>
                  </a:moveTo>
                  <a:cubicBezTo>
                    <a:pt x="992003" y="0"/>
                    <a:pt x="1230824" y="64306"/>
                    <a:pt x="1439224" y="177515"/>
                  </a:cubicBezTo>
                  <a:lnTo>
                    <a:pt x="1471949" y="197397"/>
                  </a:lnTo>
                  <a:lnTo>
                    <a:pt x="1138339" y="531006"/>
                  </a:lnTo>
                  <a:cubicBezTo>
                    <a:pt x="915385" y="753960"/>
                    <a:pt x="553905" y="753960"/>
                    <a:pt x="330952" y="531006"/>
                  </a:cubicBezTo>
                  <a:lnTo>
                    <a:pt x="0" y="200055"/>
                  </a:lnTo>
                  <a:lnTo>
                    <a:pt x="37101" y="177515"/>
                  </a:lnTo>
                  <a:cubicBezTo>
                    <a:pt x="245500" y="64306"/>
                    <a:pt x="484322" y="0"/>
                    <a:pt x="738162" y="0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43">
                <a:defRPr/>
              </a:pPr>
              <a:r>
                <a:rPr lang="en-US" sz="3198" b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01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1E7ADDE-1B27-4885-ADD8-444DDFA7CC70}"/>
                </a:ext>
              </a:extLst>
            </p:cNvPr>
            <p:cNvSpPr/>
            <p:nvPr/>
          </p:nvSpPr>
          <p:spPr>
            <a:xfrm>
              <a:off x="6797139" y="2317167"/>
              <a:ext cx="773161" cy="1370913"/>
            </a:xfrm>
            <a:custGeom>
              <a:avLst/>
              <a:gdLst>
                <a:gd name="connsiteX0" fmla="*/ 263342 w 773161"/>
                <a:gd name="connsiteY0" fmla="*/ 0 h 1370913"/>
                <a:gd name="connsiteX1" fmla="*/ 342380 w 773161"/>
                <a:gd name="connsiteY1" fmla="*/ 71834 h 1370913"/>
                <a:gd name="connsiteX2" fmla="*/ 773161 w 773161"/>
                <a:gd name="connsiteY2" fmla="*/ 1111833 h 1370913"/>
                <a:gd name="connsiteX3" fmla="*/ 765568 w 773161"/>
                <a:gd name="connsiteY3" fmla="*/ 1262212 h 1370913"/>
                <a:gd name="connsiteX4" fmla="*/ 748978 w 773161"/>
                <a:gd name="connsiteY4" fmla="*/ 1370913 h 1370913"/>
                <a:gd name="connsiteX5" fmla="*/ 285550 w 773161"/>
                <a:gd name="connsiteY5" fmla="*/ 1103353 h 1370913"/>
                <a:gd name="connsiteX6" fmla="*/ 76583 w 773161"/>
                <a:gd name="connsiteY6" fmla="*/ 323476 h 137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161" h="1370913">
                  <a:moveTo>
                    <a:pt x="263342" y="0"/>
                  </a:moveTo>
                  <a:lnTo>
                    <a:pt x="342380" y="71834"/>
                  </a:lnTo>
                  <a:cubicBezTo>
                    <a:pt x="608539" y="337993"/>
                    <a:pt x="773161" y="705688"/>
                    <a:pt x="773161" y="1111833"/>
                  </a:cubicBezTo>
                  <a:cubicBezTo>
                    <a:pt x="773161" y="1162601"/>
                    <a:pt x="770589" y="1212769"/>
                    <a:pt x="765568" y="1262212"/>
                  </a:cubicBezTo>
                  <a:lnTo>
                    <a:pt x="748978" y="1370913"/>
                  </a:lnTo>
                  <a:lnTo>
                    <a:pt x="285550" y="1103353"/>
                  </a:lnTo>
                  <a:cubicBezTo>
                    <a:pt x="12489" y="945701"/>
                    <a:pt x="-81069" y="596538"/>
                    <a:pt x="76583" y="323476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43">
                <a:defRPr/>
              </a:pPr>
              <a:r>
                <a:rPr lang="en-US" sz="3198" b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02</a:t>
              </a: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DEDF28A-AD9A-419A-AEFE-8B7258D524EF}"/>
                </a:ext>
              </a:extLst>
            </p:cNvPr>
            <p:cNvSpPr/>
            <p:nvPr/>
          </p:nvSpPr>
          <p:spPr>
            <a:xfrm>
              <a:off x="6337379" y="3866815"/>
              <a:ext cx="1132444" cy="1012021"/>
            </a:xfrm>
            <a:custGeom>
              <a:avLst/>
              <a:gdLst>
                <a:gd name="connsiteX0" fmla="*/ 742829 w 1132444"/>
                <a:gd name="connsiteY0" fmla="*/ 1020 h 1012021"/>
                <a:gd name="connsiteX1" fmla="*/ 856968 w 1132444"/>
                <a:gd name="connsiteY1" fmla="*/ 19596 h 1012021"/>
                <a:gd name="connsiteX2" fmla="*/ 1132444 w 1132444"/>
                <a:gd name="connsiteY2" fmla="*/ 93410 h 1012021"/>
                <a:gd name="connsiteX3" fmla="*/ 1117339 w 1132444"/>
                <a:gd name="connsiteY3" fmla="*/ 134680 h 1012021"/>
                <a:gd name="connsiteX4" fmla="*/ 58553 w 1132444"/>
                <a:gd name="connsiteY4" fmla="*/ 1003085 h 1012021"/>
                <a:gd name="connsiteX5" fmla="*/ 0 w 1132444"/>
                <a:gd name="connsiteY5" fmla="*/ 1012021 h 1012021"/>
                <a:gd name="connsiteX6" fmla="*/ 157750 w 1132444"/>
                <a:gd name="connsiteY6" fmla="*/ 423290 h 1012021"/>
                <a:gd name="connsiteX7" fmla="*/ 742829 w 1132444"/>
                <a:gd name="connsiteY7" fmla="*/ 1020 h 101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444" h="1012021">
                  <a:moveTo>
                    <a:pt x="742829" y="1020"/>
                  </a:moveTo>
                  <a:cubicBezTo>
                    <a:pt x="780695" y="3293"/>
                    <a:pt x="818898" y="9395"/>
                    <a:pt x="856968" y="19596"/>
                  </a:cubicBezTo>
                  <a:lnTo>
                    <a:pt x="1132444" y="93410"/>
                  </a:lnTo>
                  <a:lnTo>
                    <a:pt x="1117339" y="134680"/>
                  </a:lnTo>
                  <a:cubicBezTo>
                    <a:pt x="931275" y="574584"/>
                    <a:pt x="537274" y="905125"/>
                    <a:pt x="58553" y="1003085"/>
                  </a:cubicBezTo>
                  <a:lnTo>
                    <a:pt x="0" y="1012021"/>
                  </a:lnTo>
                  <a:lnTo>
                    <a:pt x="157750" y="423290"/>
                  </a:lnTo>
                  <a:cubicBezTo>
                    <a:pt x="229156" y="156799"/>
                    <a:pt x="477761" y="-14891"/>
                    <a:pt x="742829" y="1020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43">
                <a:defRPr/>
              </a:pPr>
              <a:r>
                <a:rPr lang="en-US" sz="3198" b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03</a:t>
              </a: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BF5BEEC-B5B3-47E9-892C-668F521863D6}"/>
                </a:ext>
              </a:extLst>
            </p:cNvPr>
            <p:cNvSpPr/>
            <p:nvPr/>
          </p:nvSpPr>
          <p:spPr>
            <a:xfrm>
              <a:off x="4085668" y="2387245"/>
              <a:ext cx="1125740" cy="1010903"/>
            </a:xfrm>
            <a:custGeom>
              <a:avLst/>
              <a:gdLst>
                <a:gd name="connsiteX0" fmla="*/ 383211 w 1125740"/>
                <a:gd name="connsiteY0" fmla="*/ 1020 h 1010902"/>
                <a:gd name="connsiteX1" fmla="*/ 968289 w 1125740"/>
                <a:gd name="connsiteY1" fmla="*/ 423290 h 1010902"/>
                <a:gd name="connsiteX2" fmla="*/ 1125740 w 1125740"/>
                <a:gd name="connsiteY2" fmla="*/ 1010902 h 1010902"/>
                <a:gd name="connsiteX3" fmla="*/ 1074520 w 1125740"/>
                <a:gd name="connsiteY3" fmla="*/ 1003085 h 1010902"/>
                <a:gd name="connsiteX4" fmla="*/ 15734 w 1125740"/>
                <a:gd name="connsiteY4" fmla="*/ 134680 h 1010902"/>
                <a:gd name="connsiteX5" fmla="*/ 0 w 1125740"/>
                <a:gd name="connsiteY5" fmla="*/ 91693 h 1010902"/>
                <a:gd name="connsiteX6" fmla="*/ 269071 w 1125740"/>
                <a:gd name="connsiteY6" fmla="*/ 19596 h 1010902"/>
                <a:gd name="connsiteX7" fmla="*/ 383211 w 1125740"/>
                <a:gd name="connsiteY7" fmla="*/ 1020 h 101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5740" h="1010902">
                  <a:moveTo>
                    <a:pt x="383211" y="1020"/>
                  </a:moveTo>
                  <a:cubicBezTo>
                    <a:pt x="648278" y="-14891"/>
                    <a:pt x="896884" y="156799"/>
                    <a:pt x="968289" y="423290"/>
                  </a:cubicBezTo>
                  <a:lnTo>
                    <a:pt x="1125740" y="1010902"/>
                  </a:lnTo>
                  <a:lnTo>
                    <a:pt x="1074520" y="1003085"/>
                  </a:lnTo>
                  <a:cubicBezTo>
                    <a:pt x="595798" y="905125"/>
                    <a:pt x="201797" y="574584"/>
                    <a:pt x="15734" y="134680"/>
                  </a:cubicBezTo>
                  <a:lnTo>
                    <a:pt x="0" y="91693"/>
                  </a:lnTo>
                  <a:lnTo>
                    <a:pt x="269071" y="19596"/>
                  </a:lnTo>
                  <a:cubicBezTo>
                    <a:pt x="307141" y="9395"/>
                    <a:pt x="345344" y="3293"/>
                    <a:pt x="383211" y="1020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43">
                <a:defRPr/>
              </a:pPr>
              <a:r>
                <a:rPr lang="en-US" sz="3198" b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04</a:t>
              </a: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42C343D-7C1E-47EF-9025-CF7BB6B4BEDC}"/>
                </a:ext>
              </a:extLst>
            </p:cNvPr>
            <p:cNvSpPr/>
            <p:nvPr/>
          </p:nvSpPr>
          <p:spPr>
            <a:xfrm>
              <a:off x="4628738" y="2315685"/>
              <a:ext cx="775647" cy="1373715"/>
            </a:xfrm>
            <a:custGeom>
              <a:avLst/>
              <a:gdLst>
                <a:gd name="connsiteX0" fmla="*/ 511451 w 775647"/>
                <a:gd name="connsiteY0" fmla="*/ 0 h 1373715"/>
                <a:gd name="connsiteX1" fmla="*/ 699065 w 775647"/>
                <a:gd name="connsiteY1" fmla="*/ 324958 h 1373715"/>
                <a:gd name="connsiteX2" fmla="*/ 490098 w 775647"/>
                <a:gd name="connsiteY2" fmla="*/ 1104835 h 1373715"/>
                <a:gd name="connsiteX3" fmla="*/ 24385 w 775647"/>
                <a:gd name="connsiteY3" fmla="*/ 1373715 h 1373715"/>
                <a:gd name="connsiteX4" fmla="*/ 7594 w 775647"/>
                <a:gd name="connsiteY4" fmla="*/ 1263695 h 1373715"/>
                <a:gd name="connsiteX5" fmla="*/ 0 w 775647"/>
                <a:gd name="connsiteY5" fmla="*/ 1113316 h 1373715"/>
                <a:gd name="connsiteX6" fmla="*/ 430782 w 775647"/>
                <a:gd name="connsiteY6" fmla="*/ 73317 h 13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5647" h="1373715">
                  <a:moveTo>
                    <a:pt x="511451" y="0"/>
                  </a:moveTo>
                  <a:lnTo>
                    <a:pt x="699065" y="324958"/>
                  </a:lnTo>
                  <a:cubicBezTo>
                    <a:pt x="856717" y="598020"/>
                    <a:pt x="763159" y="947183"/>
                    <a:pt x="490098" y="1104835"/>
                  </a:cubicBezTo>
                  <a:lnTo>
                    <a:pt x="24385" y="1373715"/>
                  </a:lnTo>
                  <a:lnTo>
                    <a:pt x="7594" y="1263695"/>
                  </a:lnTo>
                  <a:cubicBezTo>
                    <a:pt x="2573" y="1214252"/>
                    <a:pt x="0" y="1164084"/>
                    <a:pt x="0" y="1113316"/>
                  </a:cubicBezTo>
                  <a:cubicBezTo>
                    <a:pt x="0" y="707171"/>
                    <a:pt x="164623" y="339476"/>
                    <a:pt x="430782" y="73317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43">
                <a:defRPr/>
              </a:pPr>
              <a:endParaRPr lang="en-US" sz="3198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54B4BB52-314F-4D36-8D30-0ADF30EC25DC}"/>
              </a:ext>
            </a:extLst>
          </p:cNvPr>
          <p:cNvSpPr txBox="1"/>
          <p:nvPr/>
        </p:nvSpPr>
        <p:spPr>
          <a:xfrm>
            <a:off x="1097510" y="2866163"/>
            <a:ext cx="2924557" cy="286232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>
              <a:defRPr sz="24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2"/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Nazhir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menunjuk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perseorangan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pelaksana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proyek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memanfaatkan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menerima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pembiayaan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pembiayaan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dibayarkan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termin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prestasi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ID" sz="1999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2D4FE12-C8B1-4892-8C3A-BBA6DC5A12A3}"/>
              </a:ext>
            </a:extLst>
          </p:cNvPr>
          <p:cNvSpPr txBox="1"/>
          <p:nvPr/>
        </p:nvSpPr>
        <p:spPr>
          <a:xfrm>
            <a:off x="99020" y="3540660"/>
            <a:ext cx="1127156" cy="83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8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04</a:t>
            </a:r>
            <a:endParaRPr lang="en-ID" sz="4798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D5832B8-CF63-46C0-9F63-8B194BA4CA94}"/>
              </a:ext>
            </a:extLst>
          </p:cNvPr>
          <p:cNvSpPr txBox="1"/>
          <p:nvPr/>
        </p:nvSpPr>
        <p:spPr>
          <a:xfrm>
            <a:off x="4108151" y="1061463"/>
            <a:ext cx="1127156" cy="83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8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</a:t>
            </a:r>
            <a:endParaRPr lang="en-ID" sz="4798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65ACC63-12D0-45E8-B35E-3529C8D544FA}"/>
              </a:ext>
            </a:extLst>
          </p:cNvPr>
          <p:cNvSpPr txBox="1"/>
          <p:nvPr/>
        </p:nvSpPr>
        <p:spPr>
          <a:xfrm>
            <a:off x="8250149" y="2877713"/>
            <a:ext cx="1127156" cy="83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8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</a:t>
            </a:r>
            <a:endParaRPr lang="en-ID" sz="4798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7A3A45A-13D7-4C33-96DF-0225ADD84A35}"/>
              </a:ext>
            </a:extLst>
          </p:cNvPr>
          <p:cNvSpPr txBox="1"/>
          <p:nvPr/>
        </p:nvSpPr>
        <p:spPr>
          <a:xfrm>
            <a:off x="8120990" y="5045498"/>
            <a:ext cx="1127156" cy="83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8" b="1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03</a:t>
            </a:r>
            <a:endParaRPr lang="en-ID" sz="4798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721E64-A2A2-45D2-A467-A00B4F50C5DF}"/>
              </a:ext>
            </a:extLst>
          </p:cNvPr>
          <p:cNvSpPr/>
          <p:nvPr/>
        </p:nvSpPr>
        <p:spPr>
          <a:xfrm>
            <a:off x="5098987" y="1084839"/>
            <a:ext cx="5427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Pengelolaan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wakaf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secara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langsung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dapat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dilakukan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apabila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memenuhi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syarat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: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usaha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proyek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dijalankan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sesuai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dengan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syariah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memenuhi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prinsip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5C (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Character,condition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, capital, capacity, and collateral) dan 3P(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people,purpose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, and payment),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sumber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pengembalian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dapat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dihitung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berdasarkan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studi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kelayakan</a:t>
            </a:r>
            <a:r>
              <a:rPr lang="en-ID" sz="1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EE05A8F-2C3D-440A-A616-5C4FA750EB56}"/>
              </a:ext>
            </a:extLst>
          </p:cNvPr>
          <p:cNvSpPr/>
          <p:nvPr/>
        </p:nvSpPr>
        <p:spPr>
          <a:xfrm>
            <a:off x="9121453" y="5006004"/>
            <a:ext cx="28110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sebagaimana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dimaksud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dijamin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asuransi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sz="1999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5947D-A90E-4951-8460-7198315D7233}"/>
              </a:ext>
            </a:extLst>
          </p:cNvPr>
          <p:cNvSpPr/>
          <p:nvPr/>
        </p:nvSpPr>
        <p:spPr>
          <a:xfrm>
            <a:off x="9229381" y="2847770"/>
            <a:ext cx="2953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PengelolaanWakaf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sebagaimana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dimaksud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ayat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akad-akad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syariahdi</a:t>
            </a:r>
            <a:r>
              <a:rPr lang="en-US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LKS. </a:t>
            </a:r>
          </a:p>
        </p:txBody>
      </p:sp>
    </p:spTree>
    <p:extLst>
      <p:ext uri="{BB962C8B-B14F-4D97-AF65-F5344CB8AC3E}">
        <p14:creationId xmlns:p14="http://schemas.microsoft.com/office/powerpoint/2010/main" val="234599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15</a:t>
            </a:fld>
            <a:endParaRPr lang="en-US"/>
          </a:p>
        </p:txBody>
      </p:sp>
      <p:sp>
        <p:nvSpPr>
          <p:cNvPr id="39" name="Rectangle 123">
            <a:extLst>
              <a:ext uri="{FF2B5EF4-FFF2-40B4-BE49-F238E27FC236}">
                <a16:creationId xmlns:a16="http://schemas.microsoft.com/office/drawing/2014/main" id="{B0C1BA42-FB2A-459B-B1C4-2C62D39B1BE0}"/>
              </a:ext>
            </a:extLst>
          </p:cNvPr>
          <p:cNvSpPr/>
          <p:nvPr/>
        </p:nvSpPr>
        <p:spPr>
          <a:xfrm>
            <a:off x="0" y="496765"/>
            <a:ext cx="837764" cy="222506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5C7C01-A156-49FD-8DE7-1E9209080E41}"/>
              </a:ext>
            </a:extLst>
          </p:cNvPr>
          <p:cNvSpPr/>
          <p:nvPr/>
        </p:nvSpPr>
        <p:spPr>
          <a:xfrm>
            <a:off x="1132198" y="216297"/>
            <a:ext cx="9917875" cy="880404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PENYALURAN MANFAAT HASIL PENGELOLAAN DAN PENGEMBANGAN HARTA BENDA WAKAF (BWI NO. 04 TAHUN 2010)</a:t>
            </a:r>
            <a:endParaRPr lang="sv-S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2A8C72-73AA-483B-835F-760F9A92DC85}"/>
              </a:ext>
            </a:extLst>
          </p:cNvPr>
          <p:cNvSpPr txBox="1"/>
          <p:nvPr/>
        </p:nvSpPr>
        <p:spPr>
          <a:xfrm>
            <a:off x="4238638" y="1430285"/>
            <a:ext cx="7417141" cy="707886"/>
          </a:xfrm>
          <a:prstGeom prst="rect">
            <a:avLst/>
          </a:prstGeom>
          <a:solidFill>
            <a:srgbClr val="20ABB2"/>
          </a:solidFill>
        </p:spPr>
        <p:txBody>
          <a:bodyPr wrap="square" lIns="0" rIns="0" rtlCol="0" anchor="b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peruntukannya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noProof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6C280F-D443-4FDA-BC47-2C5DBB9B51ED}"/>
              </a:ext>
            </a:extLst>
          </p:cNvPr>
          <p:cNvSpPr txBox="1"/>
          <p:nvPr/>
        </p:nvSpPr>
        <p:spPr>
          <a:xfrm>
            <a:off x="4247736" y="2373581"/>
            <a:ext cx="7417141" cy="707886"/>
          </a:xfrm>
          <a:prstGeom prst="rect">
            <a:avLst/>
          </a:prstGeom>
          <a:solidFill>
            <a:srgbClr val="42BA97"/>
          </a:solidFill>
        </p:spPr>
        <p:txBody>
          <a:bodyPr wrap="square" lIns="0" rIns="0" rtlCol="0" anchor="b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noProof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9A128C-2F51-4284-82A5-1846D230DF10}"/>
              </a:ext>
            </a:extLst>
          </p:cNvPr>
          <p:cNvSpPr txBox="1"/>
          <p:nvPr/>
        </p:nvSpPr>
        <p:spPr>
          <a:xfrm>
            <a:off x="4247736" y="3302682"/>
            <a:ext cx="7416685" cy="1323439"/>
          </a:xfrm>
          <a:prstGeom prst="rect">
            <a:avLst/>
          </a:prstGeom>
          <a:solidFill>
            <a:srgbClr val="62A39F"/>
          </a:solidFill>
        </p:spPr>
        <p:txBody>
          <a:bodyPr wrap="square" lIns="0" rIns="0" rtlCol="0" anchor="b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pembinaan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pemberdayaan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dikelola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nazhir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noProof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942FC9-E9AE-4799-AFAB-DAB283EBCE01}"/>
              </a:ext>
            </a:extLst>
          </p:cNvPr>
          <p:cNvSpPr txBox="1"/>
          <p:nvPr/>
        </p:nvSpPr>
        <p:spPr>
          <a:xfrm>
            <a:off x="4265476" y="4717506"/>
            <a:ext cx="7408043" cy="1631216"/>
          </a:xfrm>
          <a:prstGeom prst="rect">
            <a:avLst/>
          </a:prstGeom>
          <a:solidFill>
            <a:srgbClr val="2683C6"/>
          </a:solidFill>
        </p:spPr>
        <p:txBody>
          <a:bodyPr wrap="square" lIns="0" rIns="0" rtlCol="0" anchor="b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pembinaan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pemberdayaan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kemitraan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pemberdayaan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lain yang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memenuhi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kelayakan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kelembagaan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profesional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b="1" noProof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A2D9B8-4152-4D3A-B13E-60396D17319B}"/>
              </a:ext>
            </a:extLst>
          </p:cNvPr>
          <p:cNvGrpSpPr/>
          <p:nvPr/>
        </p:nvGrpSpPr>
        <p:grpSpPr>
          <a:xfrm>
            <a:off x="518484" y="1218182"/>
            <a:ext cx="3206099" cy="5307395"/>
            <a:chOff x="615805" y="1179372"/>
            <a:chExt cx="3207769" cy="531015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A3AADA2-52F8-4E41-AA10-7D6AC7FB377D}"/>
                </a:ext>
              </a:extLst>
            </p:cNvPr>
            <p:cNvGrpSpPr/>
            <p:nvPr/>
          </p:nvGrpSpPr>
          <p:grpSpPr>
            <a:xfrm>
              <a:off x="615805" y="1179372"/>
              <a:ext cx="3207769" cy="5310159"/>
              <a:chOff x="2245951" y="878941"/>
              <a:chExt cx="3359321" cy="5561039"/>
            </a:xfrm>
          </p:grpSpPr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E420BB18-C199-439D-A8A9-CF9EE14466A3}"/>
                  </a:ext>
                </a:extLst>
              </p:cNvPr>
              <p:cNvSpPr/>
              <p:nvPr/>
            </p:nvSpPr>
            <p:spPr>
              <a:xfrm>
                <a:off x="4099398" y="889827"/>
                <a:ext cx="1505396" cy="236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extrusionOk="0">
                    <a:moveTo>
                      <a:pt x="19351" y="6147"/>
                    </a:moveTo>
                    <a:cubicBezTo>
                      <a:pt x="19311" y="6147"/>
                      <a:pt x="19250" y="6147"/>
                      <a:pt x="19210" y="6147"/>
                    </a:cubicBezTo>
                    <a:cubicBezTo>
                      <a:pt x="18115" y="6186"/>
                      <a:pt x="17041" y="6238"/>
                      <a:pt x="15988" y="6303"/>
                    </a:cubicBezTo>
                    <a:cubicBezTo>
                      <a:pt x="15846" y="6316"/>
                      <a:pt x="15704" y="6316"/>
                      <a:pt x="15542" y="6316"/>
                    </a:cubicBezTo>
                    <a:cubicBezTo>
                      <a:pt x="14468" y="6316"/>
                      <a:pt x="13475" y="6044"/>
                      <a:pt x="13090" y="5617"/>
                    </a:cubicBezTo>
                    <a:lnTo>
                      <a:pt x="9017" y="1139"/>
                    </a:lnTo>
                    <a:cubicBezTo>
                      <a:pt x="8369" y="427"/>
                      <a:pt x="6748" y="0"/>
                      <a:pt x="5026" y="0"/>
                    </a:cubicBezTo>
                    <a:cubicBezTo>
                      <a:pt x="4519" y="0"/>
                      <a:pt x="4012" y="39"/>
                      <a:pt x="3526" y="116"/>
                    </a:cubicBezTo>
                    <a:cubicBezTo>
                      <a:pt x="1662" y="401"/>
                      <a:pt x="588" y="1165"/>
                      <a:pt x="791" y="1928"/>
                    </a:cubicBezTo>
                    <a:cubicBezTo>
                      <a:pt x="770" y="1864"/>
                      <a:pt x="750" y="1812"/>
                      <a:pt x="750" y="1747"/>
                    </a:cubicBezTo>
                    <a:lnTo>
                      <a:pt x="750" y="5164"/>
                    </a:lnTo>
                    <a:cubicBezTo>
                      <a:pt x="750" y="5371"/>
                      <a:pt x="831" y="5578"/>
                      <a:pt x="1014" y="5772"/>
                    </a:cubicBezTo>
                    <a:lnTo>
                      <a:pt x="3324" y="8322"/>
                    </a:lnTo>
                    <a:cubicBezTo>
                      <a:pt x="2473" y="8542"/>
                      <a:pt x="1642" y="8762"/>
                      <a:pt x="852" y="9020"/>
                    </a:cubicBezTo>
                    <a:cubicBezTo>
                      <a:pt x="244" y="9215"/>
                      <a:pt x="-40" y="9512"/>
                      <a:pt x="21" y="9810"/>
                    </a:cubicBezTo>
                    <a:cubicBezTo>
                      <a:pt x="21" y="9784"/>
                      <a:pt x="0" y="9758"/>
                      <a:pt x="0" y="9732"/>
                    </a:cubicBezTo>
                    <a:lnTo>
                      <a:pt x="0" y="13149"/>
                    </a:lnTo>
                    <a:cubicBezTo>
                      <a:pt x="0" y="13382"/>
                      <a:pt x="223" y="13615"/>
                      <a:pt x="649" y="13796"/>
                    </a:cubicBezTo>
                    <a:lnTo>
                      <a:pt x="19250" y="21432"/>
                    </a:lnTo>
                    <a:cubicBezTo>
                      <a:pt x="19534" y="21548"/>
                      <a:pt x="19858" y="21600"/>
                      <a:pt x="20202" y="21600"/>
                    </a:cubicBezTo>
                    <a:cubicBezTo>
                      <a:pt x="20891" y="21600"/>
                      <a:pt x="21560" y="21380"/>
                      <a:pt x="21560" y="21044"/>
                    </a:cubicBezTo>
                    <a:lnTo>
                      <a:pt x="21560" y="17627"/>
                    </a:lnTo>
                    <a:lnTo>
                      <a:pt x="21560" y="7066"/>
                    </a:lnTo>
                    <a:cubicBezTo>
                      <a:pt x="21560" y="6562"/>
                      <a:pt x="20547" y="6147"/>
                      <a:pt x="19351" y="6147"/>
                    </a:cubicBezTo>
                    <a:close/>
                  </a:path>
                </a:pathLst>
              </a:custGeom>
              <a:solidFill>
                <a:srgbClr val="27CED7">
                  <a:lumMod val="50000"/>
                </a:srgbClr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5" name="Shape">
                <a:extLst>
                  <a:ext uri="{FF2B5EF4-FFF2-40B4-BE49-F238E27FC236}">
                    <a16:creationId xmlns:a16="http://schemas.microsoft.com/office/drawing/2014/main" id="{1B208C8D-02BF-4B8D-96C1-E693DD2356D8}"/>
                  </a:ext>
                </a:extLst>
              </p:cNvPr>
              <p:cNvSpPr/>
              <p:nvPr/>
            </p:nvSpPr>
            <p:spPr>
              <a:xfrm>
                <a:off x="2245951" y="2317022"/>
                <a:ext cx="2930301" cy="1294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600" extrusionOk="0">
                    <a:moveTo>
                      <a:pt x="21590" y="14424"/>
                    </a:moveTo>
                    <a:cubicBezTo>
                      <a:pt x="21600" y="14164"/>
                      <a:pt x="21537" y="13881"/>
                      <a:pt x="21392" y="13668"/>
                    </a:cubicBezTo>
                    <a:lnTo>
                      <a:pt x="12729" y="1039"/>
                    </a:lnTo>
                    <a:cubicBezTo>
                      <a:pt x="12510" y="708"/>
                      <a:pt x="12218" y="543"/>
                      <a:pt x="11926" y="543"/>
                    </a:cubicBezTo>
                    <a:cubicBezTo>
                      <a:pt x="11592" y="543"/>
                      <a:pt x="11259" y="755"/>
                      <a:pt x="11029" y="1180"/>
                    </a:cubicBezTo>
                    <a:cubicBezTo>
                      <a:pt x="10758" y="1700"/>
                      <a:pt x="10487" y="2243"/>
                      <a:pt x="10237" y="2809"/>
                    </a:cubicBezTo>
                    <a:cubicBezTo>
                      <a:pt x="9976" y="3376"/>
                      <a:pt x="9549" y="3706"/>
                      <a:pt x="9111" y="3706"/>
                    </a:cubicBezTo>
                    <a:cubicBezTo>
                      <a:pt x="8934" y="3706"/>
                      <a:pt x="8767" y="3659"/>
                      <a:pt x="8600" y="3565"/>
                    </a:cubicBezTo>
                    <a:lnTo>
                      <a:pt x="3044" y="236"/>
                    </a:lnTo>
                    <a:cubicBezTo>
                      <a:pt x="2773" y="71"/>
                      <a:pt x="2492" y="0"/>
                      <a:pt x="2210" y="0"/>
                    </a:cubicBezTo>
                    <a:cubicBezTo>
                      <a:pt x="1345" y="0"/>
                      <a:pt x="521" y="755"/>
                      <a:pt x="167" y="1983"/>
                    </a:cubicBezTo>
                    <a:cubicBezTo>
                      <a:pt x="52" y="2384"/>
                      <a:pt x="0" y="2809"/>
                      <a:pt x="0" y="3210"/>
                    </a:cubicBezTo>
                    <a:cubicBezTo>
                      <a:pt x="0" y="3210"/>
                      <a:pt x="0" y="3210"/>
                      <a:pt x="0" y="3187"/>
                    </a:cubicBezTo>
                    <a:lnTo>
                      <a:pt x="0" y="3187"/>
                    </a:lnTo>
                    <a:cubicBezTo>
                      <a:pt x="0" y="3187"/>
                      <a:pt x="0" y="3187"/>
                      <a:pt x="0" y="3187"/>
                    </a:cubicBezTo>
                    <a:lnTo>
                      <a:pt x="0" y="9419"/>
                    </a:lnTo>
                    <a:cubicBezTo>
                      <a:pt x="0" y="10670"/>
                      <a:pt x="511" y="11874"/>
                      <a:pt x="1355" y="12370"/>
                    </a:cubicBezTo>
                    <a:lnTo>
                      <a:pt x="6912" y="15698"/>
                    </a:lnTo>
                    <a:cubicBezTo>
                      <a:pt x="7151" y="15840"/>
                      <a:pt x="7349" y="16100"/>
                      <a:pt x="7495" y="16383"/>
                    </a:cubicBezTo>
                    <a:lnTo>
                      <a:pt x="7495" y="19971"/>
                    </a:lnTo>
                    <a:cubicBezTo>
                      <a:pt x="7495" y="20868"/>
                      <a:pt x="8006" y="21600"/>
                      <a:pt x="8632" y="21600"/>
                    </a:cubicBezTo>
                    <a:lnTo>
                      <a:pt x="20891" y="21600"/>
                    </a:lnTo>
                    <a:cubicBezTo>
                      <a:pt x="21308" y="21600"/>
                      <a:pt x="21590" y="21104"/>
                      <a:pt x="21590" y="20585"/>
                    </a:cubicBezTo>
                    <a:lnTo>
                      <a:pt x="21590" y="14376"/>
                    </a:lnTo>
                    <a:cubicBezTo>
                      <a:pt x="21590" y="14400"/>
                      <a:pt x="21590" y="14400"/>
                      <a:pt x="21590" y="14424"/>
                    </a:cubicBezTo>
                    <a:close/>
                    <a:moveTo>
                      <a:pt x="7996" y="15108"/>
                    </a:moveTo>
                    <a:cubicBezTo>
                      <a:pt x="7985" y="15108"/>
                      <a:pt x="7985" y="15085"/>
                      <a:pt x="7975" y="15085"/>
                    </a:cubicBezTo>
                    <a:cubicBezTo>
                      <a:pt x="8017" y="15132"/>
                      <a:pt x="8048" y="15155"/>
                      <a:pt x="8090" y="15179"/>
                    </a:cubicBezTo>
                    <a:cubicBezTo>
                      <a:pt x="8058" y="15155"/>
                      <a:pt x="8027" y="15155"/>
                      <a:pt x="7996" y="15108"/>
                    </a:cubicBezTo>
                    <a:close/>
                  </a:path>
                </a:pathLst>
              </a:custGeom>
              <a:solidFill>
                <a:srgbClr val="42BA97">
                  <a:lumMod val="50000"/>
                </a:srgbClr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6" name="Shape">
                <a:extLst>
                  <a:ext uri="{FF2B5EF4-FFF2-40B4-BE49-F238E27FC236}">
                    <a16:creationId xmlns:a16="http://schemas.microsoft.com/office/drawing/2014/main" id="{39D1426D-3888-4990-8589-F0A91EC6EE59}"/>
                  </a:ext>
                </a:extLst>
              </p:cNvPr>
              <p:cNvSpPr/>
              <p:nvPr/>
            </p:nvSpPr>
            <p:spPr>
              <a:xfrm>
                <a:off x="2274246" y="3683650"/>
                <a:ext cx="2911752" cy="1332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79" y="1055"/>
                    </a:moveTo>
                    <a:cubicBezTo>
                      <a:pt x="21600" y="527"/>
                      <a:pt x="21317" y="0"/>
                      <a:pt x="20886" y="0"/>
                    </a:cubicBezTo>
                    <a:lnTo>
                      <a:pt x="8533" y="0"/>
                    </a:lnTo>
                    <a:cubicBezTo>
                      <a:pt x="7851" y="0"/>
                      <a:pt x="7305" y="848"/>
                      <a:pt x="7399" y="1811"/>
                    </a:cubicBezTo>
                    <a:cubicBezTo>
                      <a:pt x="7389" y="1743"/>
                      <a:pt x="7389" y="1674"/>
                      <a:pt x="7389" y="1605"/>
                    </a:cubicBezTo>
                    <a:lnTo>
                      <a:pt x="7389" y="1605"/>
                    </a:lnTo>
                    <a:lnTo>
                      <a:pt x="7389" y="1605"/>
                    </a:lnTo>
                    <a:lnTo>
                      <a:pt x="7389" y="5664"/>
                    </a:lnTo>
                    <a:cubicBezTo>
                      <a:pt x="7252" y="5893"/>
                      <a:pt x="7085" y="6076"/>
                      <a:pt x="6885" y="6191"/>
                    </a:cubicBezTo>
                    <a:lnTo>
                      <a:pt x="1333" y="9562"/>
                    </a:lnTo>
                    <a:cubicBezTo>
                      <a:pt x="493" y="10066"/>
                      <a:pt x="0" y="11213"/>
                      <a:pt x="0" y="12428"/>
                    </a:cubicBezTo>
                    <a:cubicBezTo>
                      <a:pt x="0" y="12428"/>
                      <a:pt x="0" y="12428"/>
                      <a:pt x="0" y="12428"/>
                    </a:cubicBezTo>
                    <a:lnTo>
                      <a:pt x="0" y="12428"/>
                    </a:lnTo>
                    <a:lnTo>
                      <a:pt x="0" y="12428"/>
                    </a:lnTo>
                    <a:lnTo>
                      <a:pt x="0" y="18482"/>
                    </a:lnTo>
                    <a:cubicBezTo>
                      <a:pt x="0" y="18894"/>
                      <a:pt x="63" y="19307"/>
                      <a:pt x="178" y="19720"/>
                    </a:cubicBezTo>
                    <a:cubicBezTo>
                      <a:pt x="535" y="20889"/>
                      <a:pt x="1354" y="21600"/>
                      <a:pt x="2215" y="21600"/>
                    </a:cubicBezTo>
                    <a:cubicBezTo>
                      <a:pt x="2508" y="21600"/>
                      <a:pt x="2802" y="21508"/>
                      <a:pt x="3086" y="21348"/>
                    </a:cubicBezTo>
                    <a:lnTo>
                      <a:pt x="8648" y="17977"/>
                    </a:lnTo>
                    <a:cubicBezTo>
                      <a:pt x="8827" y="17862"/>
                      <a:pt x="9005" y="17817"/>
                      <a:pt x="9184" y="17817"/>
                    </a:cubicBezTo>
                    <a:cubicBezTo>
                      <a:pt x="9624" y="17817"/>
                      <a:pt x="10044" y="18115"/>
                      <a:pt x="10307" y="18642"/>
                    </a:cubicBezTo>
                    <a:cubicBezTo>
                      <a:pt x="10506" y="19055"/>
                      <a:pt x="10716" y="19468"/>
                      <a:pt x="10936" y="19857"/>
                    </a:cubicBezTo>
                    <a:cubicBezTo>
                      <a:pt x="11157" y="20270"/>
                      <a:pt x="11503" y="20476"/>
                      <a:pt x="11850" y="20476"/>
                    </a:cubicBezTo>
                    <a:cubicBezTo>
                      <a:pt x="12143" y="20476"/>
                      <a:pt x="12437" y="20316"/>
                      <a:pt x="12658" y="20018"/>
                    </a:cubicBezTo>
                    <a:lnTo>
                      <a:pt x="21390" y="7750"/>
                    </a:lnTo>
                    <a:cubicBezTo>
                      <a:pt x="21464" y="7659"/>
                      <a:pt x="21516" y="7544"/>
                      <a:pt x="21547" y="7429"/>
                    </a:cubicBezTo>
                    <a:cubicBezTo>
                      <a:pt x="21579" y="7315"/>
                      <a:pt x="21600" y="7200"/>
                      <a:pt x="21600" y="7062"/>
                    </a:cubicBezTo>
                    <a:lnTo>
                      <a:pt x="21600" y="7062"/>
                    </a:lnTo>
                    <a:lnTo>
                      <a:pt x="21600" y="1009"/>
                    </a:lnTo>
                    <a:cubicBezTo>
                      <a:pt x="21589" y="1009"/>
                      <a:pt x="21579" y="1032"/>
                      <a:pt x="21579" y="1055"/>
                    </a:cubicBezTo>
                    <a:close/>
                    <a:moveTo>
                      <a:pt x="52" y="13024"/>
                    </a:moveTo>
                    <a:cubicBezTo>
                      <a:pt x="42" y="12955"/>
                      <a:pt x="42" y="12887"/>
                      <a:pt x="42" y="12818"/>
                    </a:cubicBezTo>
                    <a:cubicBezTo>
                      <a:pt x="42" y="12910"/>
                      <a:pt x="42" y="12978"/>
                      <a:pt x="52" y="13024"/>
                    </a:cubicBezTo>
                    <a:cubicBezTo>
                      <a:pt x="52" y="13047"/>
                      <a:pt x="52" y="13024"/>
                      <a:pt x="52" y="13024"/>
                    </a:cubicBezTo>
                    <a:close/>
                    <a:moveTo>
                      <a:pt x="21527" y="1376"/>
                    </a:moveTo>
                    <a:cubicBezTo>
                      <a:pt x="21537" y="1353"/>
                      <a:pt x="21548" y="1307"/>
                      <a:pt x="21548" y="1284"/>
                    </a:cubicBezTo>
                    <a:cubicBezTo>
                      <a:pt x="21537" y="1307"/>
                      <a:pt x="21537" y="1353"/>
                      <a:pt x="21527" y="1376"/>
                    </a:cubicBezTo>
                    <a:close/>
                  </a:path>
                </a:pathLst>
              </a:custGeom>
              <a:solidFill>
                <a:srgbClr val="62A39F">
                  <a:lumMod val="50000"/>
                </a:srgbClr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7" name="Shape">
                <a:extLst>
                  <a:ext uri="{FF2B5EF4-FFF2-40B4-BE49-F238E27FC236}">
                    <a16:creationId xmlns:a16="http://schemas.microsoft.com/office/drawing/2014/main" id="{9A598B10-45D5-400F-A250-2A1C46FA2C37}"/>
                  </a:ext>
                </a:extLst>
              </p:cNvPr>
              <p:cNvSpPr/>
              <p:nvPr/>
            </p:nvSpPr>
            <p:spPr>
              <a:xfrm>
                <a:off x="4099398" y="4082846"/>
                <a:ext cx="1502779" cy="2357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20222" y="0"/>
                    </a:moveTo>
                    <a:cubicBezTo>
                      <a:pt x="19898" y="0"/>
                      <a:pt x="19553" y="52"/>
                      <a:pt x="19269" y="169"/>
                    </a:cubicBezTo>
                    <a:lnTo>
                      <a:pt x="650" y="7818"/>
                    </a:lnTo>
                    <a:cubicBezTo>
                      <a:pt x="204" y="8000"/>
                      <a:pt x="-19" y="8246"/>
                      <a:pt x="1" y="8492"/>
                    </a:cubicBezTo>
                    <a:cubicBezTo>
                      <a:pt x="1" y="8479"/>
                      <a:pt x="1" y="8479"/>
                      <a:pt x="1" y="8466"/>
                    </a:cubicBezTo>
                    <a:lnTo>
                      <a:pt x="1" y="8466"/>
                    </a:lnTo>
                    <a:lnTo>
                      <a:pt x="1" y="11889"/>
                    </a:lnTo>
                    <a:cubicBezTo>
                      <a:pt x="1" y="12161"/>
                      <a:pt x="285" y="12421"/>
                      <a:pt x="853" y="12602"/>
                    </a:cubicBezTo>
                    <a:cubicBezTo>
                      <a:pt x="1563" y="12823"/>
                      <a:pt x="2293" y="13030"/>
                      <a:pt x="3023" y="13237"/>
                    </a:cubicBezTo>
                    <a:lnTo>
                      <a:pt x="650" y="15792"/>
                    </a:lnTo>
                    <a:cubicBezTo>
                      <a:pt x="447" y="16012"/>
                      <a:pt x="366" y="16232"/>
                      <a:pt x="366" y="16453"/>
                    </a:cubicBezTo>
                    <a:cubicBezTo>
                      <a:pt x="366" y="16440"/>
                      <a:pt x="366" y="16427"/>
                      <a:pt x="366" y="16414"/>
                    </a:cubicBezTo>
                    <a:lnTo>
                      <a:pt x="366" y="19837"/>
                    </a:lnTo>
                    <a:cubicBezTo>
                      <a:pt x="366" y="20550"/>
                      <a:pt x="1421" y="21211"/>
                      <a:pt x="3125" y="21483"/>
                    </a:cubicBezTo>
                    <a:cubicBezTo>
                      <a:pt x="3632" y="21561"/>
                      <a:pt x="4139" y="21600"/>
                      <a:pt x="4646" y="21600"/>
                    </a:cubicBezTo>
                    <a:cubicBezTo>
                      <a:pt x="6370" y="21600"/>
                      <a:pt x="7992" y="21172"/>
                      <a:pt x="8641" y="20472"/>
                    </a:cubicBezTo>
                    <a:lnTo>
                      <a:pt x="12799" y="15999"/>
                    </a:lnTo>
                    <a:cubicBezTo>
                      <a:pt x="13205" y="15571"/>
                      <a:pt x="14178" y="15299"/>
                      <a:pt x="15253" y="15299"/>
                    </a:cubicBezTo>
                    <a:cubicBezTo>
                      <a:pt x="15395" y="15299"/>
                      <a:pt x="15537" y="15299"/>
                      <a:pt x="15699" y="15312"/>
                    </a:cubicBezTo>
                    <a:cubicBezTo>
                      <a:pt x="16835" y="15403"/>
                      <a:pt x="18011" y="15454"/>
                      <a:pt x="19188" y="15493"/>
                    </a:cubicBezTo>
                    <a:cubicBezTo>
                      <a:pt x="19228" y="15493"/>
                      <a:pt x="19289" y="15493"/>
                      <a:pt x="19330" y="15493"/>
                    </a:cubicBezTo>
                    <a:cubicBezTo>
                      <a:pt x="19938" y="15493"/>
                      <a:pt x="20486" y="15390"/>
                      <a:pt x="20891" y="15221"/>
                    </a:cubicBezTo>
                    <a:cubicBezTo>
                      <a:pt x="21297" y="15053"/>
                      <a:pt x="21540" y="14832"/>
                      <a:pt x="21540" y="14573"/>
                    </a:cubicBezTo>
                    <a:lnTo>
                      <a:pt x="21540" y="14573"/>
                    </a:lnTo>
                    <a:lnTo>
                      <a:pt x="21540" y="11150"/>
                    </a:lnTo>
                    <a:lnTo>
                      <a:pt x="21540" y="558"/>
                    </a:lnTo>
                    <a:cubicBezTo>
                      <a:pt x="21581" y="220"/>
                      <a:pt x="20912" y="0"/>
                      <a:pt x="20222" y="0"/>
                    </a:cubicBezTo>
                    <a:close/>
                    <a:moveTo>
                      <a:pt x="224" y="8842"/>
                    </a:moveTo>
                    <a:cubicBezTo>
                      <a:pt x="204" y="8816"/>
                      <a:pt x="184" y="8803"/>
                      <a:pt x="164" y="8777"/>
                    </a:cubicBezTo>
                    <a:cubicBezTo>
                      <a:pt x="184" y="8816"/>
                      <a:pt x="204" y="8829"/>
                      <a:pt x="224" y="8842"/>
                    </a:cubicBezTo>
                    <a:cubicBezTo>
                      <a:pt x="224" y="8855"/>
                      <a:pt x="224" y="8855"/>
                      <a:pt x="224" y="8842"/>
                    </a:cubicBezTo>
                    <a:close/>
                  </a:path>
                </a:pathLst>
              </a:custGeom>
              <a:solidFill>
                <a:srgbClr val="2683C6">
                  <a:lumMod val="50000"/>
                </a:srgbClr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8" name="Shape">
                <a:extLst>
                  <a:ext uri="{FF2B5EF4-FFF2-40B4-BE49-F238E27FC236}">
                    <a16:creationId xmlns:a16="http://schemas.microsoft.com/office/drawing/2014/main" id="{B296DAA0-8DF2-4BB5-BA2E-53AE44701C5C}"/>
                  </a:ext>
                </a:extLst>
              </p:cNvPr>
              <p:cNvSpPr/>
              <p:nvPr/>
            </p:nvSpPr>
            <p:spPr>
              <a:xfrm>
                <a:off x="4099399" y="878941"/>
                <a:ext cx="1505873" cy="1987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6" h="21600" extrusionOk="0">
                    <a:moveTo>
                      <a:pt x="4971" y="0"/>
                    </a:moveTo>
                    <a:cubicBezTo>
                      <a:pt x="6672" y="0"/>
                      <a:pt x="8294" y="523"/>
                      <a:pt x="8915" y="1353"/>
                    </a:cubicBezTo>
                    <a:lnTo>
                      <a:pt x="12938" y="6672"/>
                    </a:lnTo>
                    <a:cubicBezTo>
                      <a:pt x="13319" y="7179"/>
                      <a:pt x="14300" y="7502"/>
                      <a:pt x="15361" y="7502"/>
                    </a:cubicBezTo>
                    <a:cubicBezTo>
                      <a:pt x="15501" y="7502"/>
                      <a:pt x="15641" y="7502"/>
                      <a:pt x="15801" y="7487"/>
                    </a:cubicBezTo>
                    <a:cubicBezTo>
                      <a:pt x="16842" y="7395"/>
                      <a:pt x="17923" y="7333"/>
                      <a:pt x="18984" y="7302"/>
                    </a:cubicBezTo>
                    <a:cubicBezTo>
                      <a:pt x="19024" y="7302"/>
                      <a:pt x="19084" y="7302"/>
                      <a:pt x="19124" y="7302"/>
                    </a:cubicBezTo>
                    <a:cubicBezTo>
                      <a:pt x="20305" y="7302"/>
                      <a:pt x="21306" y="7779"/>
                      <a:pt x="21306" y="8379"/>
                    </a:cubicBezTo>
                    <a:lnTo>
                      <a:pt x="21306" y="20939"/>
                    </a:lnTo>
                    <a:cubicBezTo>
                      <a:pt x="21306" y="21339"/>
                      <a:pt x="20645" y="21600"/>
                      <a:pt x="19965" y="21600"/>
                    </a:cubicBezTo>
                    <a:cubicBezTo>
                      <a:pt x="19644" y="21600"/>
                      <a:pt x="19304" y="21539"/>
                      <a:pt x="19024" y="21400"/>
                    </a:cubicBezTo>
                    <a:lnTo>
                      <a:pt x="647" y="12330"/>
                    </a:lnTo>
                    <a:cubicBezTo>
                      <a:pt x="-294" y="11868"/>
                      <a:pt x="-194" y="11100"/>
                      <a:pt x="847" y="10715"/>
                    </a:cubicBezTo>
                    <a:cubicBezTo>
                      <a:pt x="1848" y="10331"/>
                      <a:pt x="2869" y="9978"/>
                      <a:pt x="3950" y="9655"/>
                    </a:cubicBezTo>
                    <a:cubicBezTo>
                      <a:pt x="5011" y="9332"/>
                      <a:pt x="5451" y="8686"/>
                      <a:pt x="5011" y="8117"/>
                    </a:cubicBezTo>
                    <a:lnTo>
                      <a:pt x="987" y="2783"/>
                    </a:lnTo>
                    <a:cubicBezTo>
                      <a:pt x="166" y="1706"/>
                      <a:pt x="1267" y="507"/>
                      <a:pt x="3469" y="108"/>
                    </a:cubicBezTo>
                    <a:cubicBezTo>
                      <a:pt x="3970" y="46"/>
                      <a:pt x="4470" y="0"/>
                      <a:pt x="4971" y="0"/>
                    </a:cubicBezTo>
                    <a:close/>
                  </a:path>
                </a:pathLst>
              </a:custGeom>
              <a:solidFill>
                <a:srgbClr val="27CED7"/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9" name="Shape">
                <a:extLst>
                  <a:ext uri="{FF2B5EF4-FFF2-40B4-BE49-F238E27FC236}">
                    <a16:creationId xmlns:a16="http://schemas.microsoft.com/office/drawing/2014/main" id="{D07EB02C-B00E-4696-89B7-9D7580570684}"/>
                  </a:ext>
                </a:extLst>
              </p:cNvPr>
              <p:cNvSpPr/>
              <p:nvPr/>
            </p:nvSpPr>
            <p:spPr>
              <a:xfrm>
                <a:off x="2245951" y="2306134"/>
                <a:ext cx="2929919" cy="922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extrusionOk="0">
                    <a:moveTo>
                      <a:pt x="2150" y="0"/>
                    </a:moveTo>
                    <a:cubicBezTo>
                      <a:pt x="2425" y="0"/>
                      <a:pt x="2700" y="99"/>
                      <a:pt x="2964" y="331"/>
                    </a:cubicBezTo>
                    <a:lnTo>
                      <a:pt x="8390" y="5002"/>
                    </a:lnTo>
                    <a:cubicBezTo>
                      <a:pt x="8553" y="5135"/>
                      <a:pt x="8726" y="5201"/>
                      <a:pt x="8889" y="5201"/>
                    </a:cubicBezTo>
                    <a:cubicBezTo>
                      <a:pt x="9326" y="5201"/>
                      <a:pt x="9744" y="4737"/>
                      <a:pt x="9988" y="3942"/>
                    </a:cubicBezTo>
                    <a:cubicBezTo>
                      <a:pt x="10232" y="3147"/>
                      <a:pt x="10487" y="2418"/>
                      <a:pt x="10761" y="1656"/>
                    </a:cubicBezTo>
                    <a:cubicBezTo>
                      <a:pt x="10975" y="1060"/>
                      <a:pt x="11301" y="762"/>
                      <a:pt x="11637" y="762"/>
                    </a:cubicBezTo>
                    <a:cubicBezTo>
                      <a:pt x="11922" y="762"/>
                      <a:pt x="12207" y="994"/>
                      <a:pt x="12421" y="1458"/>
                    </a:cubicBezTo>
                    <a:lnTo>
                      <a:pt x="20879" y="19182"/>
                    </a:lnTo>
                    <a:cubicBezTo>
                      <a:pt x="21307" y="20076"/>
                      <a:pt x="21002" y="21600"/>
                      <a:pt x="20401" y="21600"/>
                    </a:cubicBezTo>
                    <a:lnTo>
                      <a:pt x="8430" y="21600"/>
                    </a:lnTo>
                    <a:cubicBezTo>
                      <a:pt x="7769" y="21600"/>
                      <a:pt x="7240" y="20374"/>
                      <a:pt x="7331" y="18983"/>
                    </a:cubicBezTo>
                    <a:cubicBezTo>
                      <a:pt x="7382" y="18121"/>
                      <a:pt x="7453" y="17260"/>
                      <a:pt x="7535" y="16399"/>
                    </a:cubicBezTo>
                    <a:cubicBezTo>
                      <a:pt x="7667" y="15107"/>
                      <a:pt x="7331" y="13782"/>
                      <a:pt x="6751" y="13285"/>
                    </a:cubicBezTo>
                    <a:lnTo>
                      <a:pt x="1325" y="8613"/>
                    </a:lnTo>
                    <a:cubicBezTo>
                      <a:pt x="236" y="7686"/>
                      <a:pt x="-293" y="5069"/>
                      <a:pt x="165" y="2750"/>
                    </a:cubicBezTo>
                    <a:cubicBezTo>
                      <a:pt x="501" y="1027"/>
                      <a:pt x="1305" y="0"/>
                      <a:pt x="2150" y="0"/>
                    </a:cubicBezTo>
                    <a:close/>
                  </a:path>
                </a:pathLst>
              </a:custGeom>
              <a:solidFill>
                <a:srgbClr val="42BA97"/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60" name="Shape">
                <a:extLst>
                  <a:ext uri="{FF2B5EF4-FFF2-40B4-BE49-F238E27FC236}">
                    <a16:creationId xmlns:a16="http://schemas.microsoft.com/office/drawing/2014/main" id="{644E4D6B-5655-4975-8306-847790A85D88}"/>
                  </a:ext>
                </a:extLst>
              </p:cNvPr>
              <p:cNvSpPr/>
              <p:nvPr/>
            </p:nvSpPr>
            <p:spPr>
              <a:xfrm>
                <a:off x="2274247" y="3672764"/>
                <a:ext cx="2911539" cy="957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6" h="21600" extrusionOk="0">
                    <a:moveTo>
                      <a:pt x="20384" y="0"/>
                    </a:moveTo>
                    <a:cubicBezTo>
                      <a:pt x="20999" y="0"/>
                      <a:pt x="21306" y="1468"/>
                      <a:pt x="20876" y="2329"/>
                    </a:cubicBezTo>
                    <a:lnTo>
                      <a:pt x="12355" y="19399"/>
                    </a:lnTo>
                    <a:cubicBezTo>
                      <a:pt x="12140" y="19845"/>
                      <a:pt x="11853" y="20037"/>
                      <a:pt x="11566" y="20037"/>
                    </a:cubicBezTo>
                    <a:cubicBezTo>
                      <a:pt x="11228" y="20037"/>
                      <a:pt x="10900" y="19749"/>
                      <a:pt x="10675" y="19175"/>
                    </a:cubicBezTo>
                    <a:cubicBezTo>
                      <a:pt x="10460" y="18633"/>
                      <a:pt x="10265" y="18058"/>
                      <a:pt x="10060" y="17484"/>
                    </a:cubicBezTo>
                    <a:cubicBezTo>
                      <a:pt x="9815" y="16750"/>
                      <a:pt x="9395" y="16336"/>
                      <a:pt x="8965" y="16336"/>
                    </a:cubicBezTo>
                    <a:cubicBezTo>
                      <a:pt x="8791" y="16336"/>
                      <a:pt x="8606" y="16399"/>
                      <a:pt x="8442" y="16559"/>
                    </a:cubicBezTo>
                    <a:lnTo>
                      <a:pt x="3014" y="21249"/>
                    </a:lnTo>
                    <a:cubicBezTo>
                      <a:pt x="2738" y="21504"/>
                      <a:pt x="2451" y="21600"/>
                      <a:pt x="2164" y="21600"/>
                    </a:cubicBezTo>
                    <a:cubicBezTo>
                      <a:pt x="1324" y="21600"/>
                      <a:pt x="536" y="20611"/>
                      <a:pt x="177" y="18984"/>
                    </a:cubicBezTo>
                    <a:cubicBezTo>
                      <a:pt x="-294" y="16782"/>
                      <a:pt x="208" y="14262"/>
                      <a:pt x="1304" y="13305"/>
                    </a:cubicBezTo>
                    <a:lnTo>
                      <a:pt x="6722" y="8614"/>
                    </a:lnTo>
                    <a:cubicBezTo>
                      <a:pt x="7305" y="8104"/>
                      <a:pt x="7633" y="6860"/>
                      <a:pt x="7490" y="5615"/>
                    </a:cubicBezTo>
                    <a:cubicBezTo>
                      <a:pt x="7377" y="4594"/>
                      <a:pt x="7285" y="3573"/>
                      <a:pt x="7223" y="2552"/>
                    </a:cubicBezTo>
                    <a:cubicBezTo>
                      <a:pt x="7131" y="1212"/>
                      <a:pt x="7664" y="32"/>
                      <a:pt x="8330" y="32"/>
                    </a:cubicBezTo>
                    <a:lnTo>
                      <a:pt x="20384" y="32"/>
                    </a:lnTo>
                    <a:close/>
                  </a:path>
                </a:pathLst>
              </a:custGeom>
              <a:solidFill>
                <a:srgbClr val="62A39F"/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9DFBDE5E-5AD9-42B6-81F1-591187C21FDA}"/>
                  </a:ext>
                </a:extLst>
              </p:cNvPr>
              <p:cNvSpPr/>
              <p:nvPr/>
            </p:nvSpPr>
            <p:spPr>
              <a:xfrm>
                <a:off x="4099399" y="4071960"/>
                <a:ext cx="1505303" cy="1982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8" h="21600" extrusionOk="0">
                    <a:moveTo>
                      <a:pt x="19976" y="0"/>
                    </a:moveTo>
                    <a:cubicBezTo>
                      <a:pt x="20657" y="0"/>
                      <a:pt x="21318" y="262"/>
                      <a:pt x="21318" y="663"/>
                    </a:cubicBezTo>
                    <a:lnTo>
                      <a:pt x="21318" y="13259"/>
                    </a:lnTo>
                    <a:cubicBezTo>
                      <a:pt x="21318" y="13860"/>
                      <a:pt x="20316" y="14338"/>
                      <a:pt x="19114" y="14338"/>
                    </a:cubicBezTo>
                    <a:cubicBezTo>
                      <a:pt x="19074" y="14338"/>
                      <a:pt x="19014" y="14338"/>
                      <a:pt x="18974" y="14338"/>
                    </a:cubicBezTo>
                    <a:cubicBezTo>
                      <a:pt x="17791" y="14292"/>
                      <a:pt x="16649" y="14230"/>
                      <a:pt x="15527" y="14122"/>
                    </a:cubicBezTo>
                    <a:cubicBezTo>
                      <a:pt x="15387" y="14107"/>
                      <a:pt x="15227" y="14107"/>
                      <a:pt x="15086" y="14107"/>
                    </a:cubicBezTo>
                    <a:cubicBezTo>
                      <a:pt x="14025" y="14107"/>
                      <a:pt x="13063" y="14431"/>
                      <a:pt x="12662" y="14940"/>
                    </a:cubicBezTo>
                    <a:lnTo>
                      <a:pt x="8554" y="20259"/>
                    </a:lnTo>
                    <a:cubicBezTo>
                      <a:pt x="7913" y="21091"/>
                      <a:pt x="6310" y="21600"/>
                      <a:pt x="4607" y="21600"/>
                    </a:cubicBezTo>
                    <a:cubicBezTo>
                      <a:pt x="4106" y="21600"/>
                      <a:pt x="3605" y="21554"/>
                      <a:pt x="3104" y="21461"/>
                    </a:cubicBezTo>
                    <a:cubicBezTo>
                      <a:pt x="920" y="21045"/>
                      <a:pt x="-162" y="19842"/>
                      <a:pt x="660" y="18763"/>
                    </a:cubicBezTo>
                    <a:lnTo>
                      <a:pt x="4767" y="13444"/>
                    </a:lnTo>
                    <a:cubicBezTo>
                      <a:pt x="5208" y="12874"/>
                      <a:pt x="4787" y="12226"/>
                      <a:pt x="3725" y="11902"/>
                    </a:cubicBezTo>
                    <a:cubicBezTo>
                      <a:pt x="2724" y="11594"/>
                      <a:pt x="1762" y="11255"/>
                      <a:pt x="840" y="10900"/>
                    </a:cubicBezTo>
                    <a:cubicBezTo>
                      <a:pt x="-202" y="10499"/>
                      <a:pt x="-282" y="9744"/>
                      <a:pt x="640" y="9281"/>
                    </a:cubicBezTo>
                    <a:lnTo>
                      <a:pt x="19034" y="185"/>
                    </a:lnTo>
                    <a:cubicBezTo>
                      <a:pt x="19314" y="62"/>
                      <a:pt x="19655" y="0"/>
                      <a:pt x="19976" y="0"/>
                    </a:cubicBezTo>
                    <a:close/>
                  </a:path>
                </a:pathLst>
              </a:custGeom>
              <a:solidFill>
                <a:srgbClr val="2683C6"/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</p:grpSp>
        <p:pic>
          <p:nvPicPr>
            <p:cNvPr id="62" name="Graphic 61" descr="Lightbulb">
              <a:extLst>
                <a:ext uri="{FF2B5EF4-FFF2-40B4-BE49-F238E27FC236}">
                  <a16:creationId xmlns:a16="http://schemas.microsoft.com/office/drawing/2014/main" id="{0B1F5A87-AC6B-46B7-8E50-097F47349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90000" y="2004712"/>
              <a:ext cx="649149" cy="649149"/>
            </a:xfrm>
            <a:prstGeom prst="rect">
              <a:avLst/>
            </a:prstGeom>
          </p:spPr>
        </p:pic>
        <p:pic>
          <p:nvPicPr>
            <p:cNvPr id="63" name="Graphic 62" descr="Bar graph with upward trend">
              <a:extLst>
                <a:ext uri="{FF2B5EF4-FFF2-40B4-BE49-F238E27FC236}">
                  <a16:creationId xmlns:a16="http://schemas.microsoft.com/office/drawing/2014/main" id="{9B61B6CC-8B7C-4717-AF79-5478C710E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3526" y="3847100"/>
              <a:ext cx="649149" cy="649149"/>
            </a:xfrm>
            <a:prstGeom prst="rect">
              <a:avLst/>
            </a:prstGeom>
          </p:spPr>
        </p:pic>
        <p:pic>
          <p:nvPicPr>
            <p:cNvPr id="64" name="Picture 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4296ED0B-9DD7-46E4-812E-CEEADA45A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85568" y="4749962"/>
              <a:ext cx="649149" cy="648811"/>
            </a:xfrm>
            <a:prstGeom prst="rect">
              <a:avLst/>
            </a:prstGeom>
          </p:spPr>
        </p:pic>
        <p:pic>
          <p:nvPicPr>
            <p:cNvPr id="65" name="Picture 64" descr="A close up of a logo&#10;&#10;Description automatically generated">
              <a:extLst>
                <a:ext uri="{FF2B5EF4-FFF2-40B4-BE49-F238E27FC236}">
                  <a16:creationId xmlns:a16="http://schemas.microsoft.com/office/drawing/2014/main" id="{9EAA3288-E703-4842-8DC6-388352D8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959" y="2790654"/>
              <a:ext cx="632282" cy="632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72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16</a:t>
            </a:fld>
            <a:endParaRPr lang="en-US"/>
          </a:p>
        </p:txBody>
      </p:sp>
      <p:sp>
        <p:nvSpPr>
          <p:cNvPr id="39" name="Rectangle 123">
            <a:extLst>
              <a:ext uri="{FF2B5EF4-FFF2-40B4-BE49-F238E27FC236}">
                <a16:creationId xmlns:a16="http://schemas.microsoft.com/office/drawing/2014/main" id="{B0C1BA42-FB2A-459B-B1C4-2C62D39B1BE0}"/>
              </a:ext>
            </a:extLst>
          </p:cNvPr>
          <p:cNvSpPr/>
          <p:nvPr/>
        </p:nvSpPr>
        <p:spPr>
          <a:xfrm>
            <a:off x="0" y="496765"/>
            <a:ext cx="837764" cy="222506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5C7C01-A156-49FD-8DE7-1E9209080E41}"/>
              </a:ext>
            </a:extLst>
          </p:cNvPr>
          <p:cNvSpPr/>
          <p:nvPr/>
        </p:nvSpPr>
        <p:spPr>
          <a:xfrm>
            <a:off x="1132198" y="216297"/>
            <a:ext cx="9917875" cy="880404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PENYALURAN MANFAAT HASIL PENGELOLAAN WAKAF UANG DAN WAKAF MELALUI UANG (BWI NO. 01 TAHUN 2020)</a:t>
            </a:r>
            <a:endParaRPr lang="sv-S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2A8C72-73AA-483B-835F-760F9A92DC85}"/>
              </a:ext>
            </a:extLst>
          </p:cNvPr>
          <p:cNvSpPr txBox="1"/>
          <p:nvPr/>
        </p:nvSpPr>
        <p:spPr>
          <a:xfrm>
            <a:off x="4229369" y="1714512"/>
            <a:ext cx="7417141" cy="707886"/>
          </a:xfrm>
          <a:prstGeom prst="rect">
            <a:avLst/>
          </a:prstGeom>
          <a:solidFill>
            <a:srgbClr val="8B981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b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endParaRPr lang="en-US" sz="3200" noProof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6C280F-D443-4FDA-BC47-2C5DBB9B51ED}"/>
              </a:ext>
            </a:extLst>
          </p:cNvPr>
          <p:cNvSpPr txBox="1"/>
          <p:nvPr/>
        </p:nvSpPr>
        <p:spPr>
          <a:xfrm>
            <a:off x="4229370" y="2705515"/>
            <a:ext cx="7417141" cy="1323439"/>
          </a:xfrm>
          <a:prstGeom prst="rect">
            <a:avLst/>
          </a:prstGeom>
          <a:solidFill>
            <a:srgbClr val="42BA97"/>
          </a:solidFill>
        </p:spPr>
        <p:txBody>
          <a:bodyPr wrap="square" lIns="0" rIns="0" rtlCol="0" anchor="b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sebagaimana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dimaksud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pembinaan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pemberdayaan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dikelola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Nazhir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noProof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9A128C-2F51-4284-82A5-1846D230DF10}"/>
              </a:ext>
            </a:extLst>
          </p:cNvPr>
          <p:cNvSpPr txBox="1"/>
          <p:nvPr/>
        </p:nvSpPr>
        <p:spPr>
          <a:xfrm>
            <a:off x="4247734" y="4318907"/>
            <a:ext cx="7416685" cy="1631216"/>
          </a:xfrm>
          <a:prstGeom prst="rect">
            <a:avLst/>
          </a:prstGeom>
          <a:solidFill>
            <a:srgbClr val="62A39F"/>
          </a:solidFill>
        </p:spPr>
        <p:txBody>
          <a:bodyPr wrap="square" lIns="0" rIns="0" rtlCol="0" anchor="b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sebagaimana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dimaksud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pembinaan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pemberdayaan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kemitraan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pemberdayaan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lain yang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memenuhi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kelayakan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kelembagaan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profesional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noProof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A2D9B8-4152-4D3A-B13E-60396D17319B}"/>
              </a:ext>
            </a:extLst>
          </p:cNvPr>
          <p:cNvGrpSpPr/>
          <p:nvPr/>
        </p:nvGrpSpPr>
        <p:grpSpPr>
          <a:xfrm>
            <a:off x="518484" y="1218182"/>
            <a:ext cx="3206099" cy="5307395"/>
            <a:chOff x="615805" y="1179372"/>
            <a:chExt cx="3207769" cy="531015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A3AADA2-52F8-4E41-AA10-7D6AC7FB377D}"/>
                </a:ext>
              </a:extLst>
            </p:cNvPr>
            <p:cNvGrpSpPr/>
            <p:nvPr/>
          </p:nvGrpSpPr>
          <p:grpSpPr>
            <a:xfrm>
              <a:off x="615805" y="1179372"/>
              <a:ext cx="3207769" cy="5310159"/>
              <a:chOff x="2245951" y="878941"/>
              <a:chExt cx="3359321" cy="5561039"/>
            </a:xfrm>
          </p:grpSpPr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E420BB18-C199-439D-A8A9-CF9EE14466A3}"/>
                  </a:ext>
                </a:extLst>
              </p:cNvPr>
              <p:cNvSpPr/>
              <p:nvPr/>
            </p:nvSpPr>
            <p:spPr>
              <a:xfrm>
                <a:off x="4099398" y="889827"/>
                <a:ext cx="1505396" cy="236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extrusionOk="0">
                    <a:moveTo>
                      <a:pt x="19351" y="6147"/>
                    </a:moveTo>
                    <a:cubicBezTo>
                      <a:pt x="19311" y="6147"/>
                      <a:pt x="19250" y="6147"/>
                      <a:pt x="19210" y="6147"/>
                    </a:cubicBezTo>
                    <a:cubicBezTo>
                      <a:pt x="18115" y="6186"/>
                      <a:pt x="17041" y="6238"/>
                      <a:pt x="15988" y="6303"/>
                    </a:cubicBezTo>
                    <a:cubicBezTo>
                      <a:pt x="15846" y="6316"/>
                      <a:pt x="15704" y="6316"/>
                      <a:pt x="15542" y="6316"/>
                    </a:cubicBezTo>
                    <a:cubicBezTo>
                      <a:pt x="14468" y="6316"/>
                      <a:pt x="13475" y="6044"/>
                      <a:pt x="13090" y="5617"/>
                    </a:cubicBezTo>
                    <a:lnTo>
                      <a:pt x="9017" y="1139"/>
                    </a:lnTo>
                    <a:cubicBezTo>
                      <a:pt x="8369" y="427"/>
                      <a:pt x="6748" y="0"/>
                      <a:pt x="5026" y="0"/>
                    </a:cubicBezTo>
                    <a:cubicBezTo>
                      <a:pt x="4519" y="0"/>
                      <a:pt x="4012" y="39"/>
                      <a:pt x="3526" y="116"/>
                    </a:cubicBezTo>
                    <a:cubicBezTo>
                      <a:pt x="1662" y="401"/>
                      <a:pt x="588" y="1165"/>
                      <a:pt x="791" y="1928"/>
                    </a:cubicBezTo>
                    <a:cubicBezTo>
                      <a:pt x="770" y="1864"/>
                      <a:pt x="750" y="1812"/>
                      <a:pt x="750" y="1747"/>
                    </a:cubicBezTo>
                    <a:lnTo>
                      <a:pt x="750" y="5164"/>
                    </a:lnTo>
                    <a:cubicBezTo>
                      <a:pt x="750" y="5371"/>
                      <a:pt x="831" y="5578"/>
                      <a:pt x="1014" y="5772"/>
                    </a:cubicBezTo>
                    <a:lnTo>
                      <a:pt x="3324" y="8322"/>
                    </a:lnTo>
                    <a:cubicBezTo>
                      <a:pt x="2473" y="8542"/>
                      <a:pt x="1642" y="8762"/>
                      <a:pt x="852" y="9020"/>
                    </a:cubicBezTo>
                    <a:cubicBezTo>
                      <a:pt x="244" y="9215"/>
                      <a:pt x="-40" y="9512"/>
                      <a:pt x="21" y="9810"/>
                    </a:cubicBezTo>
                    <a:cubicBezTo>
                      <a:pt x="21" y="9784"/>
                      <a:pt x="0" y="9758"/>
                      <a:pt x="0" y="9732"/>
                    </a:cubicBezTo>
                    <a:lnTo>
                      <a:pt x="0" y="13149"/>
                    </a:lnTo>
                    <a:cubicBezTo>
                      <a:pt x="0" y="13382"/>
                      <a:pt x="223" y="13615"/>
                      <a:pt x="649" y="13796"/>
                    </a:cubicBezTo>
                    <a:lnTo>
                      <a:pt x="19250" y="21432"/>
                    </a:lnTo>
                    <a:cubicBezTo>
                      <a:pt x="19534" y="21548"/>
                      <a:pt x="19858" y="21600"/>
                      <a:pt x="20202" y="21600"/>
                    </a:cubicBezTo>
                    <a:cubicBezTo>
                      <a:pt x="20891" y="21600"/>
                      <a:pt x="21560" y="21380"/>
                      <a:pt x="21560" y="21044"/>
                    </a:cubicBezTo>
                    <a:lnTo>
                      <a:pt x="21560" y="17627"/>
                    </a:lnTo>
                    <a:lnTo>
                      <a:pt x="21560" y="7066"/>
                    </a:lnTo>
                    <a:cubicBezTo>
                      <a:pt x="21560" y="6562"/>
                      <a:pt x="20547" y="6147"/>
                      <a:pt x="19351" y="6147"/>
                    </a:cubicBezTo>
                    <a:close/>
                  </a:path>
                </a:pathLst>
              </a:custGeom>
              <a:solidFill>
                <a:srgbClr val="27CED7">
                  <a:lumMod val="50000"/>
                </a:srgbClr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5" name="Shape">
                <a:extLst>
                  <a:ext uri="{FF2B5EF4-FFF2-40B4-BE49-F238E27FC236}">
                    <a16:creationId xmlns:a16="http://schemas.microsoft.com/office/drawing/2014/main" id="{1B208C8D-02BF-4B8D-96C1-E693DD2356D8}"/>
                  </a:ext>
                </a:extLst>
              </p:cNvPr>
              <p:cNvSpPr/>
              <p:nvPr/>
            </p:nvSpPr>
            <p:spPr>
              <a:xfrm>
                <a:off x="2245951" y="2317022"/>
                <a:ext cx="2930301" cy="1294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600" extrusionOk="0">
                    <a:moveTo>
                      <a:pt x="21590" y="14424"/>
                    </a:moveTo>
                    <a:cubicBezTo>
                      <a:pt x="21600" y="14164"/>
                      <a:pt x="21537" y="13881"/>
                      <a:pt x="21392" y="13668"/>
                    </a:cubicBezTo>
                    <a:lnTo>
                      <a:pt x="12729" y="1039"/>
                    </a:lnTo>
                    <a:cubicBezTo>
                      <a:pt x="12510" y="708"/>
                      <a:pt x="12218" y="543"/>
                      <a:pt x="11926" y="543"/>
                    </a:cubicBezTo>
                    <a:cubicBezTo>
                      <a:pt x="11592" y="543"/>
                      <a:pt x="11259" y="755"/>
                      <a:pt x="11029" y="1180"/>
                    </a:cubicBezTo>
                    <a:cubicBezTo>
                      <a:pt x="10758" y="1700"/>
                      <a:pt x="10487" y="2243"/>
                      <a:pt x="10237" y="2809"/>
                    </a:cubicBezTo>
                    <a:cubicBezTo>
                      <a:pt x="9976" y="3376"/>
                      <a:pt x="9549" y="3706"/>
                      <a:pt x="9111" y="3706"/>
                    </a:cubicBezTo>
                    <a:cubicBezTo>
                      <a:pt x="8934" y="3706"/>
                      <a:pt x="8767" y="3659"/>
                      <a:pt x="8600" y="3565"/>
                    </a:cubicBezTo>
                    <a:lnTo>
                      <a:pt x="3044" y="236"/>
                    </a:lnTo>
                    <a:cubicBezTo>
                      <a:pt x="2773" y="71"/>
                      <a:pt x="2492" y="0"/>
                      <a:pt x="2210" y="0"/>
                    </a:cubicBezTo>
                    <a:cubicBezTo>
                      <a:pt x="1345" y="0"/>
                      <a:pt x="521" y="755"/>
                      <a:pt x="167" y="1983"/>
                    </a:cubicBezTo>
                    <a:cubicBezTo>
                      <a:pt x="52" y="2384"/>
                      <a:pt x="0" y="2809"/>
                      <a:pt x="0" y="3210"/>
                    </a:cubicBezTo>
                    <a:cubicBezTo>
                      <a:pt x="0" y="3210"/>
                      <a:pt x="0" y="3210"/>
                      <a:pt x="0" y="3187"/>
                    </a:cubicBezTo>
                    <a:lnTo>
                      <a:pt x="0" y="3187"/>
                    </a:lnTo>
                    <a:cubicBezTo>
                      <a:pt x="0" y="3187"/>
                      <a:pt x="0" y="3187"/>
                      <a:pt x="0" y="3187"/>
                    </a:cubicBezTo>
                    <a:lnTo>
                      <a:pt x="0" y="9419"/>
                    </a:lnTo>
                    <a:cubicBezTo>
                      <a:pt x="0" y="10670"/>
                      <a:pt x="511" y="11874"/>
                      <a:pt x="1355" y="12370"/>
                    </a:cubicBezTo>
                    <a:lnTo>
                      <a:pt x="6912" y="15698"/>
                    </a:lnTo>
                    <a:cubicBezTo>
                      <a:pt x="7151" y="15840"/>
                      <a:pt x="7349" y="16100"/>
                      <a:pt x="7495" y="16383"/>
                    </a:cubicBezTo>
                    <a:lnTo>
                      <a:pt x="7495" y="19971"/>
                    </a:lnTo>
                    <a:cubicBezTo>
                      <a:pt x="7495" y="20868"/>
                      <a:pt x="8006" y="21600"/>
                      <a:pt x="8632" y="21600"/>
                    </a:cubicBezTo>
                    <a:lnTo>
                      <a:pt x="20891" y="21600"/>
                    </a:lnTo>
                    <a:cubicBezTo>
                      <a:pt x="21308" y="21600"/>
                      <a:pt x="21590" y="21104"/>
                      <a:pt x="21590" y="20585"/>
                    </a:cubicBezTo>
                    <a:lnTo>
                      <a:pt x="21590" y="14376"/>
                    </a:lnTo>
                    <a:cubicBezTo>
                      <a:pt x="21590" y="14400"/>
                      <a:pt x="21590" y="14400"/>
                      <a:pt x="21590" y="14424"/>
                    </a:cubicBezTo>
                    <a:close/>
                    <a:moveTo>
                      <a:pt x="7996" y="15108"/>
                    </a:moveTo>
                    <a:cubicBezTo>
                      <a:pt x="7985" y="15108"/>
                      <a:pt x="7985" y="15085"/>
                      <a:pt x="7975" y="15085"/>
                    </a:cubicBezTo>
                    <a:cubicBezTo>
                      <a:pt x="8017" y="15132"/>
                      <a:pt x="8048" y="15155"/>
                      <a:pt x="8090" y="15179"/>
                    </a:cubicBezTo>
                    <a:cubicBezTo>
                      <a:pt x="8058" y="15155"/>
                      <a:pt x="8027" y="15155"/>
                      <a:pt x="7996" y="15108"/>
                    </a:cubicBezTo>
                    <a:close/>
                  </a:path>
                </a:pathLst>
              </a:custGeom>
              <a:solidFill>
                <a:srgbClr val="42BA97">
                  <a:lumMod val="50000"/>
                </a:srgbClr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6" name="Shape">
                <a:extLst>
                  <a:ext uri="{FF2B5EF4-FFF2-40B4-BE49-F238E27FC236}">
                    <a16:creationId xmlns:a16="http://schemas.microsoft.com/office/drawing/2014/main" id="{39D1426D-3888-4990-8589-F0A91EC6EE59}"/>
                  </a:ext>
                </a:extLst>
              </p:cNvPr>
              <p:cNvSpPr/>
              <p:nvPr/>
            </p:nvSpPr>
            <p:spPr>
              <a:xfrm>
                <a:off x="2274246" y="3683650"/>
                <a:ext cx="2911752" cy="1332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79" y="1055"/>
                    </a:moveTo>
                    <a:cubicBezTo>
                      <a:pt x="21600" y="527"/>
                      <a:pt x="21317" y="0"/>
                      <a:pt x="20886" y="0"/>
                    </a:cubicBezTo>
                    <a:lnTo>
                      <a:pt x="8533" y="0"/>
                    </a:lnTo>
                    <a:cubicBezTo>
                      <a:pt x="7851" y="0"/>
                      <a:pt x="7305" y="848"/>
                      <a:pt x="7399" y="1811"/>
                    </a:cubicBezTo>
                    <a:cubicBezTo>
                      <a:pt x="7389" y="1743"/>
                      <a:pt x="7389" y="1674"/>
                      <a:pt x="7389" y="1605"/>
                    </a:cubicBezTo>
                    <a:lnTo>
                      <a:pt x="7389" y="1605"/>
                    </a:lnTo>
                    <a:lnTo>
                      <a:pt x="7389" y="1605"/>
                    </a:lnTo>
                    <a:lnTo>
                      <a:pt x="7389" y="5664"/>
                    </a:lnTo>
                    <a:cubicBezTo>
                      <a:pt x="7252" y="5893"/>
                      <a:pt x="7085" y="6076"/>
                      <a:pt x="6885" y="6191"/>
                    </a:cubicBezTo>
                    <a:lnTo>
                      <a:pt x="1333" y="9562"/>
                    </a:lnTo>
                    <a:cubicBezTo>
                      <a:pt x="493" y="10066"/>
                      <a:pt x="0" y="11213"/>
                      <a:pt x="0" y="12428"/>
                    </a:cubicBezTo>
                    <a:cubicBezTo>
                      <a:pt x="0" y="12428"/>
                      <a:pt x="0" y="12428"/>
                      <a:pt x="0" y="12428"/>
                    </a:cubicBezTo>
                    <a:lnTo>
                      <a:pt x="0" y="12428"/>
                    </a:lnTo>
                    <a:lnTo>
                      <a:pt x="0" y="12428"/>
                    </a:lnTo>
                    <a:lnTo>
                      <a:pt x="0" y="18482"/>
                    </a:lnTo>
                    <a:cubicBezTo>
                      <a:pt x="0" y="18894"/>
                      <a:pt x="63" y="19307"/>
                      <a:pt x="178" y="19720"/>
                    </a:cubicBezTo>
                    <a:cubicBezTo>
                      <a:pt x="535" y="20889"/>
                      <a:pt x="1354" y="21600"/>
                      <a:pt x="2215" y="21600"/>
                    </a:cubicBezTo>
                    <a:cubicBezTo>
                      <a:pt x="2508" y="21600"/>
                      <a:pt x="2802" y="21508"/>
                      <a:pt x="3086" y="21348"/>
                    </a:cubicBezTo>
                    <a:lnTo>
                      <a:pt x="8648" y="17977"/>
                    </a:lnTo>
                    <a:cubicBezTo>
                      <a:pt x="8827" y="17862"/>
                      <a:pt x="9005" y="17817"/>
                      <a:pt x="9184" y="17817"/>
                    </a:cubicBezTo>
                    <a:cubicBezTo>
                      <a:pt x="9624" y="17817"/>
                      <a:pt x="10044" y="18115"/>
                      <a:pt x="10307" y="18642"/>
                    </a:cubicBezTo>
                    <a:cubicBezTo>
                      <a:pt x="10506" y="19055"/>
                      <a:pt x="10716" y="19468"/>
                      <a:pt x="10936" y="19857"/>
                    </a:cubicBezTo>
                    <a:cubicBezTo>
                      <a:pt x="11157" y="20270"/>
                      <a:pt x="11503" y="20476"/>
                      <a:pt x="11850" y="20476"/>
                    </a:cubicBezTo>
                    <a:cubicBezTo>
                      <a:pt x="12143" y="20476"/>
                      <a:pt x="12437" y="20316"/>
                      <a:pt x="12658" y="20018"/>
                    </a:cubicBezTo>
                    <a:lnTo>
                      <a:pt x="21390" y="7750"/>
                    </a:lnTo>
                    <a:cubicBezTo>
                      <a:pt x="21464" y="7659"/>
                      <a:pt x="21516" y="7544"/>
                      <a:pt x="21547" y="7429"/>
                    </a:cubicBezTo>
                    <a:cubicBezTo>
                      <a:pt x="21579" y="7315"/>
                      <a:pt x="21600" y="7200"/>
                      <a:pt x="21600" y="7062"/>
                    </a:cubicBezTo>
                    <a:lnTo>
                      <a:pt x="21600" y="7062"/>
                    </a:lnTo>
                    <a:lnTo>
                      <a:pt x="21600" y="1009"/>
                    </a:lnTo>
                    <a:cubicBezTo>
                      <a:pt x="21589" y="1009"/>
                      <a:pt x="21579" y="1032"/>
                      <a:pt x="21579" y="1055"/>
                    </a:cubicBezTo>
                    <a:close/>
                    <a:moveTo>
                      <a:pt x="52" y="13024"/>
                    </a:moveTo>
                    <a:cubicBezTo>
                      <a:pt x="42" y="12955"/>
                      <a:pt x="42" y="12887"/>
                      <a:pt x="42" y="12818"/>
                    </a:cubicBezTo>
                    <a:cubicBezTo>
                      <a:pt x="42" y="12910"/>
                      <a:pt x="42" y="12978"/>
                      <a:pt x="52" y="13024"/>
                    </a:cubicBezTo>
                    <a:cubicBezTo>
                      <a:pt x="52" y="13047"/>
                      <a:pt x="52" y="13024"/>
                      <a:pt x="52" y="13024"/>
                    </a:cubicBezTo>
                    <a:close/>
                    <a:moveTo>
                      <a:pt x="21527" y="1376"/>
                    </a:moveTo>
                    <a:cubicBezTo>
                      <a:pt x="21537" y="1353"/>
                      <a:pt x="21548" y="1307"/>
                      <a:pt x="21548" y="1284"/>
                    </a:cubicBezTo>
                    <a:cubicBezTo>
                      <a:pt x="21537" y="1307"/>
                      <a:pt x="21537" y="1353"/>
                      <a:pt x="21527" y="1376"/>
                    </a:cubicBezTo>
                    <a:close/>
                  </a:path>
                </a:pathLst>
              </a:custGeom>
              <a:solidFill>
                <a:srgbClr val="62A39F">
                  <a:lumMod val="50000"/>
                </a:srgbClr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7" name="Shape">
                <a:extLst>
                  <a:ext uri="{FF2B5EF4-FFF2-40B4-BE49-F238E27FC236}">
                    <a16:creationId xmlns:a16="http://schemas.microsoft.com/office/drawing/2014/main" id="{9A598B10-45D5-400F-A250-2A1C46FA2C37}"/>
                  </a:ext>
                </a:extLst>
              </p:cNvPr>
              <p:cNvSpPr/>
              <p:nvPr/>
            </p:nvSpPr>
            <p:spPr>
              <a:xfrm>
                <a:off x="4099398" y="4082846"/>
                <a:ext cx="1502779" cy="2357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20222" y="0"/>
                    </a:moveTo>
                    <a:cubicBezTo>
                      <a:pt x="19898" y="0"/>
                      <a:pt x="19553" y="52"/>
                      <a:pt x="19269" y="169"/>
                    </a:cubicBezTo>
                    <a:lnTo>
                      <a:pt x="650" y="7818"/>
                    </a:lnTo>
                    <a:cubicBezTo>
                      <a:pt x="204" y="8000"/>
                      <a:pt x="-19" y="8246"/>
                      <a:pt x="1" y="8492"/>
                    </a:cubicBezTo>
                    <a:cubicBezTo>
                      <a:pt x="1" y="8479"/>
                      <a:pt x="1" y="8479"/>
                      <a:pt x="1" y="8466"/>
                    </a:cubicBezTo>
                    <a:lnTo>
                      <a:pt x="1" y="8466"/>
                    </a:lnTo>
                    <a:lnTo>
                      <a:pt x="1" y="11889"/>
                    </a:lnTo>
                    <a:cubicBezTo>
                      <a:pt x="1" y="12161"/>
                      <a:pt x="285" y="12421"/>
                      <a:pt x="853" y="12602"/>
                    </a:cubicBezTo>
                    <a:cubicBezTo>
                      <a:pt x="1563" y="12823"/>
                      <a:pt x="2293" y="13030"/>
                      <a:pt x="3023" y="13237"/>
                    </a:cubicBezTo>
                    <a:lnTo>
                      <a:pt x="650" y="15792"/>
                    </a:lnTo>
                    <a:cubicBezTo>
                      <a:pt x="447" y="16012"/>
                      <a:pt x="366" y="16232"/>
                      <a:pt x="366" y="16453"/>
                    </a:cubicBezTo>
                    <a:cubicBezTo>
                      <a:pt x="366" y="16440"/>
                      <a:pt x="366" y="16427"/>
                      <a:pt x="366" y="16414"/>
                    </a:cubicBezTo>
                    <a:lnTo>
                      <a:pt x="366" y="19837"/>
                    </a:lnTo>
                    <a:cubicBezTo>
                      <a:pt x="366" y="20550"/>
                      <a:pt x="1421" y="21211"/>
                      <a:pt x="3125" y="21483"/>
                    </a:cubicBezTo>
                    <a:cubicBezTo>
                      <a:pt x="3632" y="21561"/>
                      <a:pt x="4139" y="21600"/>
                      <a:pt x="4646" y="21600"/>
                    </a:cubicBezTo>
                    <a:cubicBezTo>
                      <a:pt x="6370" y="21600"/>
                      <a:pt x="7992" y="21172"/>
                      <a:pt x="8641" y="20472"/>
                    </a:cubicBezTo>
                    <a:lnTo>
                      <a:pt x="12799" y="15999"/>
                    </a:lnTo>
                    <a:cubicBezTo>
                      <a:pt x="13205" y="15571"/>
                      <a:pt x="14178" y="15299"/>
                      <a:pt x="15253" y="15299"/>
                    </a:cubicBezTo>
                    <a:cubicBezTo>
                      <a:pt x="15395" y="15299"/>
                      <a:pt x="15537" y="15299"/>
                      <a:pt x="15699" y="15312"/>
                    </a:cubicBezTo>
                    <a:cubicBezTo>
                      <a:pt x="16835" y="15403"/>
                      <a:pt x="18011" y="15454"/>
                      <a:pt x="19188" y="15493"/>
                    </a:cubicBezTo>
                    <a:cubicBezTo>
                      <a:pt x="19228" y="15493"/>
                      <a:pt x="19289" y="15493"/>
                      <a:pt x="19330" y="15493"/>
                    </a:cubicBezTo>
                    <a:cubicBezTo>
                      <a:pt x="19938" y="15493"/>
                      <a:pt x="20486" y="15390"/>
                      <a:pt x="20891" y="15221"/>
                    </a:cubicBezTo>
                    <a:cubicBezTo>
                      <a:pt x="21297" y="15053"/>
                      <a:pt x="21540" y="14832"/>
                      <a:pt x="21540" y="14573"/>
                    </a:cubicBezTo>
                    <a:lnTo>
                      <a:pt x="21540" y="14573"/>
                    </a:lnTo>
                    <a:lnTo>
                      <a:pt x="21540" y="11150"/>
                    </a:lnTo>
                    <a:lnTo>
                      <a:pt x="21540" y="558"/>
                    </a:lnTo>
                    <a:cubicBezTo>
                      <a:pt x="21581" y="220"/>
                      <a:pt x="20912" y="0"/>
                      <a:pt x="20222" y="0"/>
                    </a:cubicBezTo>
                    <a:close/>
                    <a:moveTo>
                      <a:pt x="224" y="8842"/>
                    </a:moveTo>
                    <a:cubicBezTo>
                      <a:pt x="204" y="8816"/>
                      <a:pt x="184" y="8803"/>
                      <a:pt x="164" y="8777"/>
                    </a:cubicBezTo>
                    <a:cubicBezTo>
                      <a:pt x="184" y="8816"/>
                      <a:pt x="204" y="8829"/>
                      <a:pt x="224" y="8842"/>
                    </a:cubicBezTo>
                    <a:cubicBezTo>
                      <a:pt x="224" y="8855"/>
                      <a:pt x="224" y="8855"/>
                      <a:pt x="224" y="8842"/>
                    </a:cubicBezTo>
                    <a:close/>
                  </a:path>
                </a:pathLst>
              </a:custGeom>
              <a:solidFill>
                <a:srgbClr val="2683C6">
                  <a:lumMod val="50000"/>
                </a:srgbClr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8" name="Shape">
                <a:extLst>
                  <a:ext uri="{FF2B5EF4-FFF2-40B4-BE49-F238E27FC236}">
                    <a16:creationId xmlns:a16="http://schemas.microsoft.com/office/drawing/2014/main" id="{B296DAA0-8DF2-4BB5-BA2E-53AE44701C5C}"/>
                  </a:ext>
                </a:extLst>
              </p:cNvPr>
              <p:cNvSpPr/>
              <p:nvPr/>
            </p:nvSpPr>
            <p:spPr>
              <a:xfrm>
                <a:off x="4099399" y="878941"/>
                <a:ext cx="1505873" cy="1987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6" h="21600" extrusionOk="0">
                    <a:moveTo>
                      <a:pt x="4971" y="0"/>
                    </a:moveTo>
                    <a:cubicBezTo>
                      <a:pt x="6672" y="0"/>
                      <a:pt x="8294" y="523"/>
                      <a:pt x="8915" y="1353"/>
                    </a:cubicBezTo>
                    <a:lnTo>
                      <a:pt x="12938" y="6672"/>
                    </a:lnTo>
                    <a:cubicBezTo>
                      <a:pt x="13319" y="7179"/>
                      <a:pt x="14300" y="7502"/>
                      <a:pt x="15361" y="7502"/>
                    </a:cubicBezTo>
                    <a:cubicBezTo>
                      <a:pt x="15501" y="7502"/>
                      <a:pt x="15641" y="7502"/>
                      <a:pt x="15801" y="7487"/>
                    </a:cubicBezTo>
                    <a:cubicBezTo>
                      <a:pt x="16842" y="7395"/>
                      <a:pt x="17923" y="7333"/>
                      <a:pt x="18984" y="7302"/>
                    </a:cubicBezTo>
                    <a:cubicBezTo>
                      <a:pt x="19024" y="7302"/>
                      <a:pt x="19084" y="7302"/>
                      <a:pt x="19124" y="7302"/>
                    </a:cubicBezTo>
                    <a:cubicBezTo>
                      <a:pt x="20305" y="7302"/>
                      <a:pt x="21306" y="7779"/>
                      <a:pt x="21306" y="8379"/>
                    </a:cubicBezTo>
                    <a:lnTo>
                      <a:pt x="21306" y="20939"/>
                    </a:lnTo>
                    <a:cubicBezTo>
                      <a:pt x="21306" y="21339"/>
                      <a:pt x="20645" y="21600"/>
                      <a:pt x="19965" y="21600"/>
                    </a:cubicBezTo>
                    <a:cubicBezTo>
                      <a:pt x="19644" y="21600"/>
                      <a:pt x="19304" y="21539"/>
                      <a:pt x="19024" y="21400"/>
                    </a:cubicBezTo>
                    <a:lnTo>
                      <a:pt x="647" y="12330"/>
                    </a:lnTo>
                    <a:cubicBezTo>
                      <a:pt x="-294" y="11868"/>
                      <a:pt x="-194" y="11100"/>
                      <a:pt x="847" y="10715"/>
                    </a:cubicBezTo>
                    <a:cubicBezTo>
                      <a:pt x="1848" y="10331"/>
                      <a:pt x="2869" y="9978"/>
                      <a:pt x="3950" y="9655"/>
                    </a:cubicBezTo>
                    <a:cubicBezTo>
                      <a:pt x="5011" y="9332"/>
                      <a:pt x="5451" y="8686"/>
                      <a:pt x="5011" y="8117"/>
                    </a:cubicBezTo>
                    <a:lnTo>
                      <a:pt x="987" y="2783"/>
                    </a:lnTo>
                    <a:cubicBezTo>
                      <a:pt x="166" y="1706"/>
                      <a:pt x="1267" y="507"/>
                      <a:pt x="3469" y="108"/>
                    </a:cubicBezTo>
                    <a:cubicBezTo>
                      <a:pt x="3970" y="46"/>
                      <a:pt x="4470" y="0"/>
                      <a:pt x="4971" y="0"/>
                    </a:cubicBezTo>
                    <a:close/>
                  </a:path>
                </a:pathLst>
              </a:custGeom>
              <a:solidFill>
                <a:srgbClr val="27CED7"/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59" name="Shape">
                <a:extLst>
                  <a:ext uri="{FF2B5EF4-FFF2-40B4-BE49-F238E27FC236}">
                    <a16:creationId xmlns:a16="http://schemas.microsoft.com/office/drawing/2014/main" id="{D07EB02C-B00E-4696-89B7-9D7580570684}"/>
                  </a:ext>
                </a:extLst>
              </p:cNvPr>
              <p:cNvSpPr/>
              <p:nvPr/>
            </p:nvSpPr>
            <p:spPr>
              <a:xfrm>
                <a:off x="2245951" y="2306134"/>
                <a:ext cx="2929919" cy="922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extrusionOk="0">
                    <a:moveTo>
                      <a:pt x="2150" y="0"/>
                    </a:moveTo>
                    <a:cubicBezTo>
                      <a:pt x="2425" y="0"/>
                      <a:pt x="2700" y="99"/>
                      <a:pt x="2964" y="331"/>
                    </a:cubicBezTo>
                    <a:lnTo>
                      <a:pt x="8390" y="5002"/>
                    </a:lnTo>
                    <a:cubicBezTo>
                      <a:pt x="8553" y="5135"/>
                      <a:pt x="8726" y="5201"/>
                      <a:pt x="8889" y="5201"/>
                    </a:cubicBezTo>
                    <a:cubicBezTo>
                      <a:pt x="9326" y="5201"/>
                      <a:pt x="9744" y="4737"/>
                      <a:pt x="9988" y="3942"/>
                    </a:cubicBezTo>
                    <a:cubicBezTo>
                      <a:pt x="10232" y="3147"/>
                      <a:pt x="10487" y="2418"/>
                      <a:pt x="10761" y="1656"/>
                    </a:cubicBezTo>
                    <a:cubicBezTo>
                      <a:pt x="10975" y="1060"/>
                      <a:pt x="11301" y="762"/>
                      <a:pt x="11637" y="762"/>
                    </a:cubicBezTo>
                    <a:cubicBezTo>
                      <a:pt x="11922" y="762"/>
                      <a:pt x="12207" y="994"/>
                      <a:pt x="12421" y="1458"/>
                    </a:cubicBezTo>
                    <a:lnTo>
                      <a:pt x="20879" y="19182"/>
                    </a:lnTo>
                    <a:cubicBezTo>
                      <a:pt x="21307" y="20076"/>
                      <a:pt x="21002" y="21600"/>
                      <a:pt x="20401" y="21600"/>
                    </a:cubicBezTo>
                    <a:lnTo>
                      <a:pt x="8430" y="21600"/>
                    </a:lnTo>
                    <a:cubicBezTo>
                      <a:pt x="7769" y="21600"/>
                      <a:pt x="7240" y="20374"/>
                      <a:pt x="7331" y="18983"/>
                    </a:cubicBezTo>
                    <a:cubicBezTo>
                      <a:pt x="7382" y="18121"/>
                      <a:pt x="7453" y="17260"/>
                      <a:pt x="7535" y="16399"/>
                    </a:cubicBezTo>
                    <a:cubicBezTo>
                      <a:pt x="7667" y="15107"/>
                      <a:pt x="7331" y="13782"/>
                      <a:pt x="6751" y="13285"/>
                    </a:cubicBezTo>
                    <a:lnTo>
                      <a:pt x="1325" y="8613"/>
                    </a:lnTo>
                    <a:cubicBezTo>
                      <a:pt x="236" y="7686"/>
                      <a:pt x="-293" y="5069"/>
                      <a:pt x="165" y="2750"/>
                    </a:cubicBezTo>
                    <a:cubicBezTo>
                      <a:pt x="501" y="1027"/>
                      <a:pt x="1305" y="0"/>
                      <a:pt x="2150" y="0"/>
                    </a:cubicBezTo>
                    <a:close/>
                  </a:path>
                </a:pathLst>
              </a:custGeom>
              <a:solidFill>
                <a:srgbClr val="42BA97"/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60" name="Shape">
                <a:extLst>
                  <a:ext uri="{FF2B5EF4-FFF2-40B4-BE49-F238E27FC236}">
                    <a16:creationId xmlns:a16="http://schemas.microsoft.com/office/drawing/2014/main" id="{644E4D6B-5655-4975-8306-847790A85D88}"/>
                  </a:ext>
                </a:extLst>
              </p:cNvPr>
              <p:cNvSpPr/>
              <p:nvPr/>
            </p:nvSpPr>
            <p:spPr>
              <a:xfrm>
                <a:off x="2274247" y="3672764"/>
                <a:ext cx="2911539" cy="957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6" h="21600" extrusionOk="0">
                    <a:moveTo>
                      <a:pt x="20384" y="0"/>
                    </a:moveTo>
                    <a:cubicBezTo>
                      <a:pt x="20999" y="0"/>
                      <a:pt x="21306" y="1468"/>
                      <a:pt x="20876" y="2329"/>
                    </a:cubicBezTo>
                    <a:lnTo>
                      <a:pt x="12355" y="19399"/>
                    </a:lnTo>
                    <a:cubicBezTo>
                      <a:pt x="12140" y="19845"/>
                      <a:pt x="11853" y="20037"/>
                      <a:pt x="11566" y="20037"/>
                    </a:cubicBezTo>
                    <a:cubicBezTo>
                      <a:pt x="11228" y="20037"/>
                      <a:pt x="10900" y="19749"/>
                      <a:pt x="10675" y="19175"/>
                    </a:cubicBezTo>
                    <a:cubicBezTo>
                      <a:pt x="10460" y="18633"/>
                      <a:pt x="10265" y="18058"/>
                      <a:pt x="10060" y="17484"/>
                    </a:cubicBezTo>
                    <a:cubicBezTo>
                      <a:pt x="9815" y="16750"/>
                      <a:pt x="9395" y="16336"/>
                      <a:pt x="8965" y="16336"/>
                    </a:cubicBezTo>
                    <a:cubicBezTo>
                      <a:pt x="8791" y="16336"/>
                      <a:pt x="8606" y="16399"/>
                      <a:pt x="8442" y="16559"/>
                    </a:cubicBezTo>
                    <a:lnTo>
                      <a:pt x="3014" y="21249"/>
                    </a:lnTo>
                    <a:cubicBezTo>
                      <a:pt x="2738" y="21504"/>
                      <a:pt x="2451" y="21600"/>
                      <a:pt x="2164" y="21600"/>
                    </a:cubicBezTo>
                    <a:cubicBezTo>
                      <a:pt x="1324" y="21600"/>
                      <a:pt x="536" y="20611"/>
                      <a:pt x="177" y="18984"/>
                    </a:cubicBezTo>
                    <a:cubicBezTo>
                      <a:pt x="-294" y="16782"/>
                      <a:pt x="208" y="14262"/>
                      <a:pt x="1304" y="13305"/>
                    </a:cubicBezTo>
                    <a:lnTo>
                      <a:pt x="6722" y="8614"/>
                    </a:lnTo>
                    <a:cubicBezTo>
                      <a:pt x="7305" y="8104"/>
                      <a:pt x="7633" y="6860"/>
                      <a:pt x="7490" y="5615"/>
                    </a:cubicBezTo>
                    <a:cubicBezTo>
                      <a:pt x="7377" y="4594"/>
                      <a:pt x="7285" y="3573"/>
                      <a:pt x="7223" y="2552"/>
                    </a:cubicBezTo>
                    <a:cubicBezTo>
                      <a:pt x="7131" y="1212"/>
                      <a:pt x="7664" y="32"/>
                      <a:pt x="8330" y="32"/>
                    </a:cubicBezTo>
                    <a:lnTo>
                      <a:pt x="20384" y="32"/>
                    </a:lnTo>
                    <a:close/>
                  </a:path>
                </a:pathLst>
              </a:custGeom>
              <a:solidFill>
                <a:srgbClr val="62A39F"/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9DFBDE5E-5AD9-42B6-81F1-591187C21FDA}"/>
                  </a:ext>
                </a:extLst>
              </p:cNvPr>
              <p:cNvSpPr/>
              <p:nvPr/>
            </p:nvSpPr>
            <p:spPr>
              <a:xfrm>
                <a:off x="4099399" y="4071960"/>
                <a:ext cx="1505303" cy="1982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8" h="21600" extrusionOk="0">
                    <a:moveTo>
                      <a:pt x="19976" y="0"/>
                    </a:moveTo>
                    <a:cubicBezTo>
                      <a:pt x="20657" y="0"/>
                      <a:pt x="21318" y="262"/>
                      <a:pt x="21318" y="663"/>
                    </a:cubicBezTo>
                    <a:lnTo>
                      <a:pt x="21318" y="13259"/>
                    </a:lnTo>
                    <a:cubicBezTo>
                      <a:pt x="21318" y="13860"/>
                      <a:pt x="20316" y="14338"/>
                      <a:pt x="19114" y="14338"/>
                    </a:cubicBezTo>
                    <a:cubicBezTo>
                      <a:pt x="19074" y="14338"/>
                      <a:pt x="19014" y="14338"/>
                      <a:pt x="18974" y="14338"/>
                    </a:cubicBezTo>
                    <a:cubicBezTo>
                      <a:pt x="17791" y="14292"/>
                      <a:pt x="16649" y="14230"/>
                      <a:pt x="15527" y="14122"/>
                    </a:cubicBezTo>
                    <a:cubicBezTo>
                      <a:pt x="15387" y="14107"/>
                      <a:pt x="15227" y="14107"/>
                      <a:pt x="15086" y="14107"/>
                    </a:cubicBezTo>
                    <a:cubicBezTo>
                      <a:pt x="14025" y="14107"/>
                      <a:pt x="13063" y="14431"/>
                      <a:pt x="12662" y="14940"/>
                    </a:cubicBezTo>
                    <a:lnTo>
                      <a:pt x="8554" y="20259"/>
                    </a:lnTo>
                    <a:cubicBezTo>
                      <a:pt x="7913" y="21091"/>
                      <a:pt x="6310" y="21600"/>
                      <a:pt x="4607" y="21600"/>
                    </a:cubicBezTo>
                    <a:cubicBezTo>
                      <a:pt x="4106" y="21600"/>
                      <a:pt x="3605" y="21554"/>
                      <a:pt x="3104" y="21461"/>
                    </a:cubicBezTo>
                    <a:cubicBezTo>
                      <a:pt x="920" y="21045"/>
                      <a:pt x="-162" y="19842"/>
                      <a:pt x="660" y="18763"/>
                    </a:cubicBezTo>
                    <a:lnTo>
                      <a:pt x="4767" y="13444"/>
                    </a:lnTo>
                    <a:cubicBezTo>
                      <a:pt x="5208" y="12874"/>
                      <a:pt x="4787" y="12226"/>
                      <a:pt x="3725" y="11902"/>
                    </a:cubicBezTo>
                    <a:cubicBezTo>
                      <a:pt x="2724" y="11594"/>
                      <a:pt x="1762" y="11255"/>
                      <a:pt x="840" y="10900"/>
                    </a:cubicBezTo>
                    <a:cubicBezTo>
                      <a:pt x="-202" y="10499"/>
                      <a:pt x="-282" y="9744"/>
                      <a:pt x="640" y="9281"/>
                    </a:cubicBezTo>
                    <a:lnTo>
                      <a:pt x="19034" y="185"/>
                    </a:lnTo>
                    <a:cubicBezTo>
                      <a:pt x="19314" y="62"/>
                      <a:pt x="19655" y="0"/>
                      <a:pt x="19976" y="0"/>
                    </a:cubicBezTo>
                    <a:close/>
                  </a:path>
                </a:pathLst>
              </a:custGeom>
              <a:solidFill>
                <a:srgbClr val="2683C6"/>
              </a:solidFill>
              <a:ln w="12700">
                <a:miter lim="400000"/>
              </a:ln>
            </p:spPr>
            <p:txBody>
              <a:bodyPr lIns="28560" tIns="28560" rIns="28560" bIns="28560" anchor="ctr"/>
              <a:lstStyle/>
              <a:p>
                <a:pPr defTabSz="913943">
                  <a:defRPr sz="3000">
                    <a:solidFill>
                      <a:srgbClr val="FFFFFF"/>
                    </a:solidFill>
                  </a:defRPr>
                </a:pPr>
                <a:endParaRPr sz="2249" kern="0">
                  <a:solidFill>
                    <a:srgbClr val="FFFFFF"/>
                  </a:solidFill>
                  <a:latin typeface="Tw Cen MT" panose="020B0602020104020603"/>
                </a:endParaRPr>
              </a:p>
            </p:txBody>
          </p:sp>
        </p:grpSp>
        <p:pic>
          <p:nvPicPr>
            <p:cNvPr id="62" name="Graphic 61" descr="Lightbulb">
              <a:extLst>
                <a:ext uri="{FF2B5EF4-FFF2-40B4-BE49-F238E27FC236}">
                  <a16:creationId xmlns:a16="http://schemas.microsoft.com/office/drawing/2014/main" id="{0B1F5A87-AC6B-46B7-8E50-097F47349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90000" y="2004712"/>
              <a:ext cx="649149" cy="649149"/>
            </a:xfrm>
            <a:prstGeom prst="rect">
              <a:avLst/>
            </a:prstGeom>
          </p:spPr>
        </p:pic>
        <p:pic>
          <p:nvPicPr>
            <p:cNvPr id="63" name="Graphic 62" descr="Bar graph with upward trend">
              <a:extLst>
                <a:ext uri="{FF2B5EF4-FFF2-40B4-BE49-F238E27FC236}">
                  <a16:creationId xmlns:a16="http://schemas.microsoft.com/office/drawing/2014/main" id="{9B61B6CC-8B7C-4717-AF79-5478C710E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3526" y="3847100"/>
              <a:ext cx="649149" cy="649149"/>
            </a:xfrm>
            <a:prstGeom prst="rect">
              <a:avLst/>
            </a:prstGeom>
          </p:spPr>
        </p:pic>
        <p:pic>
          <p:nvPicPr>
            <p:cNvPr id="64" name="Picture 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4296ED0B-9DD7-46E4-812E-CEEADA45A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85568" y="4749962"/>
              <a:ext cx="649149" cy="648811"/>
            </a:xfrm>
            <a:prstGeom prst="rect">
              <a:avLst/>
            </a:prstGeom>
          </p:spPr>
        </p:pic>
        <p:pic>
          <p:nvPicPr>
            <p:cNvPr id="65" name="Picture 64" descr="A close up of a logo&#10;&#10;Description automatically generated">
              <a:extLst>
                <a:ext uri="{FF2B5EF4-FFF2-40B4-BE49-F238E27FC236}">
                  <a16:creationId xmlns:a16="http://schemas.microsoft.com/office/drawing/2014/main" id="{9EAA3288-E703-4842-8DC6-388352D8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959" y="2790654"/>
              <a:ext cx="632282" cy="632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406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17</a:t>
            </a:fld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4ED538-34C1-418B-B295-5C3E10D3A538}"/>
              </a:ext>
            </a:extLst>
          </p:cNvPr>
          <p:cNvSpPr/>
          <p:nvPr/>
        </p:nvSpPr>
        <p:spPr>
          <a:xfrm>
            <a:off x="979878" y="180104"/>
            <a:ext cx="10076524" cy="1210814"/>
          </a:xfrm>
          <a:prstGeom prst="rect">
            <a:avLst/>
          </a:prstGeom>
          <a:solidFill>
            <a:srgbClr val="B5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999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Rectangle 123">
            <a:extLst>
              <a:ext uri="{FF2B5EF4-FFF2-40B4-BE49-F238E27FC236}">
                <a16:creationId xmlns:a16="http://schemas.microsoft.com/office/drawing/2014/main" id="{C3075146-1792-4A09-A037-D51A0B25029D}"/>
              </a:ext>
            </a:extLst>
          </p:cNvPr>
          <p:cNvSpPr/>
          <p:nvPr/>
        </p:nvSpPr>
        <p:spPr>
          <a:xfrm>
            <a:off x="8819" y="711926"/>
            <a:ext cx="837764" cy="222506"/>
          </a:xfrm>
          <a:prstGeom prst="rect">
            <a:avLst/>
          </a:prstGeom>
          <a:solidFill>
            <a:srgbClr val="B56A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3C32FA0C-A4EE-405A-B8EF-43F5A3D5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50" y="442851"/>
            <a:ext cx="9799899" cy="6671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Program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Pembinaan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Pemberdayaan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Mayarakat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Penyaluran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Manfaat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Hasil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Pengelolaan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Pengembangan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Harta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Benda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(BWI NO. 04 TAHUN 2010)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745642-230D-4CD6-BC0B-360EF8092059}"/>
              </a:ext>
            </a:extLst>
          </p:cNvPr>
          <p:cNvSpPr/>
          <p:nvPr/>
        </p:nvSpPr>
        <p:spPr>
          <a:xfrm>
            <a:off x="472171" y="1653665"/>
            <a:ext cx="10286834" cy="4906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Program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sosial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pembangunan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fasilitas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lain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jembatan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jalan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masjid,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Program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pendirian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sekolah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murah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mampu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pelatihan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keterampilan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Program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kesehatan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bantuan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pengobatan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miskin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penyuluhan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ibu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hamil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menyusui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Program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pembinaan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bantuan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modal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penataan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pasar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tradisional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pengembagangan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pertanian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Program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dakwah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penyediaan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da’i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muballigh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bantuan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guru,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bantuan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imam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marbot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masjid.</a:t>
            </a:r>
          </a:p>
        </p:txBody>
      </p:sp>
      <p:cxnSp>
        <p:nvCxnSpPr>
          <p:cNvPr id="26" name="Straight Connector 5">
            <a:extLst>
              <a:ext uri="{FF2B5EF4-FFF2-40B4-BE49-F238E27FC236}">
                <a16:creationId xmlns:a16="http://schemas.microsoft.com/office/drawing/2014/main" id="{3B9FCC85-9EEC-4576-92E3-8FFA41AA3373}"/>
              </a:ext>
            </a:extLst>
          </p:cNvPr>
          <p:cNvCxnSpPr>
            <a:cxnSpLocks/>
          </p:cNvCxnSpPr>
          <p:nvPr/>
        </p:nvCxnSpPr>
        <p:spPr>
          <a:xfrm>
            <a:off x="11507162" y="1110033"/>
            <a:ext cx="0" cy="561144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2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18</a:t>
            </a:fld>
            <a:endParaRPr lang="en-US"/>
          </a:p>
        </p:txBody>
      </p:sp>
      <p:sp>
        <p:nvSpPr>
          <p:cNvPr id="35" name="Rectangle 123">
            <a:extLst>
              <a:ext uri="{FF2B5EF4-FFF2-40B4-BE49-F238E27FC236}">
                <a16:creationId xmlns:a16="http://schemas.microsoft.com/office/drawing/2014/main" id="{94716405-CDF2-477E-AC1B-848DA19B037D}"/>
              </a:ext>
            </a:extLst>
          </p:cNvPr>
          <p:cNvSpPr/>
          <p:nvPr/>
        </p:nvSpPr>
        <p:spPr>
          <a:xfrm>
            <a:off x="-15317" y="537221"/>
            <a:ext cx="837764" cy="222506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3B291AC-BBA2-4E80-A0F9-DA1987CC8E32}"/>
              </a:ext>
            </a:extLst>
          </p:cNvPr>
          <p:cNvSpPr/>
          <p:nvPr/>
        </p:nvSpPr>
        <p:spPr>
          <a:xfrm>
            <a:off x="188951" y="3183237"/>
            <a:ext cx="3056101" cy="1763930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PengelolaanWakaf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Uangdan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Wakafmelalui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Lembaga :</a:t>
            </a:r>
            <a:endParaRPr lang="en-US" sz="1399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52C4C0-60AE-425A-9E2D-8F394F8E675A}"/>
              </a:ext>
            </a:extLst>
          </p:cNvPr>
          <p:cNvCxnSpPr>
            <a:cxnSpLocks/>
          </p:cNvCxnSpPr>
          <p:nvPr/>
        </p:nvCxnSpPr>
        <p:spPr>
          <a:xfrm>
            <a:off x="3388417" y="3087144"/>
            <a:ext cx="8325864" cy="0"/>
          </a:xfrm>
          <a:prstGeom prst="straightConnector1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16165F-B932-474C-BB5C-623F98B021FD}"/>
              </a:ext>
            </a:extLst>
          </p:cNvPr>
          <p:cNvCxnSpPr>
            <a:cxnSpLocks/>
          </p:cNvCxnSpPr>
          <p:nvPr/>
        </p:nvCxnSpPr>
        <p:spPr>
          <a:xfrm>
            <a:off x="5584752" y="1589033"/>
            <a:ext cx="13377" cy="5054275"/>
          </a:xfrm>
          <a:prstGeom prst="straightConnector1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D1023B-778A-4B5E-BCEB-6237313C3A93}"/>
              </a:ext>
            </a:extLst>
          </p:cNvPr>
          <p:cNvCxnSpPr>
            <a:cxnSpLocks/>
          </p:cNvCxnSpPr>
          <p:nvPr/>
        </p:nvCxnSpPr>
        <p:spPr>
          <a:xfrm flipV="1">
            <a:off x="3388417" y="5122703"/>
            <a:ext cx="8324131" cy="1262"/>
          </a:xfrm>
          <a:prstGeom prst="straightConnector1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12A91A37-24A8-4458-9CA1-90A36FC7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68" y="3234806"/>
            <a:ext cx="1198131" cy="73710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AE18176-A648-4984-A1F1-59E8C9AC6911}"/>
              </a:ext>
            </a:extLst>
          </p:cNvPr>
          <p:cNvSpPr/>
          <p:nvPr/>
        </p:nvSpPr>
        <p:spPr>
          <a:xfrm>
            <a:off x="3245053" y="2285088"/>
            <a:ext cx="2354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Badan </a:t>
            </a:r>
            <a:r>
              <a:rPr lang="en-ID" sz="14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Amil</a:t>
            </a:r>
            <a:r>
              <a:rPr lang="en-ID" sz="14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Zakat </a:t>
            </a:r>
            <a:r>
              <a:rPr lang="en-ID" sz="14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Nasional</a:t>
            </a:r>
            <a:r>
              <a:rPr lang="en-ID" sz="14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DAN Lembaga </a:t>
            </a:r>
            <a:r>
              <a:rPr lang="en-ID" sz="14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Amil</a:t>
            </a:r>
            <a:r>
              <a:rPr lang="en-ID" sz="14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Zakat (BAZNAS &amp; LAZ)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DBB935-B2AE-4B26-8C93-C2966BC24E9B}"/>
              </a:ext>
            </a:extLst>
          </p:cNvPr>
          <p:cNvSpPr/>
          <p:nvPr/>
        </p:nvSpPr>
        <p:spPr>
          <a:xfrm>
            <a:off x="3326436" y="4216160"/>
            <a:ext cx="2270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Lembaga </a:t>
            </a:r>
            <a:r>
              <a:rPr lang="en-ID" sz="16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Kemausiaan</a:t>
            </a:r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Nasional</a:t>
            </a:r>
            <a:endParaRPr lang="en-ID" sz="1600" dirty="0">
              <a:highlight>
                <a:srgbClr val="BAE4FC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6BAEBE-AE29-4F16-9061-BF2CB04DF91E}"/>
              </a:ext>
            </a:extLst>
          </p:cNvPr>
          <p:cNvSpPr/>
          <p:nvPr/>
        </p:nvSpPr>
        <p:spPr>
          <a:xfrm>
            <a:off x="8358477" y="2422171"/>
            <a:ext cx="2550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Lembaga </a:t>
            </a:r>
            <a:r>
              <a:rPr lang="en-ID" sz="16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Pemberdayaan</a:t>
            </a:r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Masyarakat </a:t>
            </a:r>
            <a:r>
              <a:rPr lang="en-ID" sz="16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Nasional</a:t>
            </a:r>
            <a:endParaRPr lang="en-ID" sz="1600" dirty="0">
              <a:highlight>
                <a:srgbClr val="BAE4FC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056BDBC-D82D-4D17-9001-5C8FD141B435}"/>
              </a:ext>
            </a:extLst>
          </p:cNvPr>
          <p:cNvSpPr/>
          <p:nvPr/>
        </p:nvSpPr>
        <p:spPr>
          <a:xfrm>
            <a:off x="979877" y="180104"/>
            <a:ext cx="9709588" cy="783443"/>
          </a:xfrm>
          <a:prstGeom prst="rect">
            <a:avLst/>
          </a:prstGeom>
          <a:solidFill>
            <a:srgbClr val="BB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999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304A75C-4D24-4B7E-8FF7-B9B373C5A96D}"/>
              </a:ext>
            </a:extLst>
          </p:cNvPr>
          <p:cNvSpPr txBox="1"/>
          <p:nvPr/>
        </p:nvSpPr>
        <p:spPr>
          <a:xfrm>
            <a:off x="1105728" y="298062"/>
            <a:ext cx="98028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ea typeface="+mn-lt"/>
                <a:cs typeface="Segoe UI Light" panose="020B0502040204020203" pitchFamily="34" charset="0"/>
              </a:rPr>
              <a:t>LEMBAGA PENYALUR WAKAF UANG (BWI NO 01 TAHUN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D00BB-3E2C-40CF-8508-3E62F558D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68" y="1297090"/>
            <a:ext cx="1091745" cy="824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D7DD9-BE56-4142-B899-A86F837A0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3" y="3293947"/>
            <a:ext cx="1146691" cy="644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7A897-C0B1-42AA-B367-433EABFD5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75" y="1345508"/>
            <a:ext cx="816719" cy="816719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4E788CF7-EF50-43C0-9E8C-50A3AAD3DFE8}"/>
              </a:ext>
            </a:extLst>
          </p:cNvPr>
          <p:cNvSpPr/>
          <p:nvPr/>
        </p:nvSpPr>
        <p:spPr>
          <a:xfrm>
            <a:off x="5716726" y="2426416"/>
            <a:ext cx="2063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Yayasan / </a:t>
            </a:r>
            <a:r>
              <a:rPr lang="en-ID" sz="16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Organisasi</a:t>
            </a:r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ID" sz="16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Kemasyarakatan</a:t>
            </a:r>
            <a:endParaRPr lang="en-ID" sz="1600" dirty="0">
              <a:highlight>
                <a:srgbClr val="BAE4FC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19E3E3-B67A-43F6-8546-B6CA151A9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67" y="1530498"/>
            <a:ext cx="1091745" cy="682340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583AAFBC-FEFA-424B-9510-53A9176126A3}"/>
              </a:ext>
            </a:extLst>
          </p:cNvPr>
          <p:cNvSpPr/>
          <p:nvPr/>
        </p:nvSpPr>
        <p:spPr>
          <a:xfrm>
            <a:off x="5930961" y="4326215"/>
            <a:ext cx="2063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Perwakilan</a:t>
            </a:r>
            <a:r>
              <a:rPr lang="en-ID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BWI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037228-CBB2-48F4-A109-4B6F8C7DA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51" y="3326485"/>
            <a:ext cx="698927" cy="698927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7A810E1A-1BC8-4EB7-B8FF-5F7AD56A7CB2}"/>
              </a:ext>
            </a:extLst>
          </p:cNvPr>
          <p:cNvSpPr/>
          <p:nvPr/>
        </p:nvSpPr>
        <p:spPr>
          <a:xfrm>
            <a:off x="8327372" y="4116170"/>
            <a:ext cx="2793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LKS </a:t>
            </a:r>
            <a:r>
              <a:rPr lang="en-ID" sz="16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khususnya</a:t>
            </a:r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LKS-PWU, </a:t>
            </a:r>
            <a:r>
              <a:rPr lang="en-ID" sz="1600" dirty="0" err="1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melalui</a:t>
            </a:r>
            <a:r>
              <a:rPr lang="en-ID" sz="1600" dirty="0">
                <a:highlight>
                  <a:srgbClr val="BAE4FC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program Corporate Social Responsibility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7B6DD-2AC4-466C-8558-824CB881BFF7}"/>
              </a:ext>
            </a:extLst>
          </p:cNvPr>
          <p:cNvSpPr/>
          <p:nvPr/>
        </p:nvSpPr>
        <p:spPr>
          <a:xfrm>
            <a:off x="5734828" y="5432820"/>
            <a:ext cx="6371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Lembaga lain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berskala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nasional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internasional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melaksanakan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program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pembinaan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pemberdayaan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syariah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7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23685E-2BC1-4C32-A9A4-F7B37315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265" y="4914859"/>
            <a:ext cx="4404372" cy="1279879"/>
          </a:xfrm>
        </p:spPr>
        <p:txBody>
          <a:bodyPr>
            <a:normAutofit/>
          </a:bodyPr>
          <a:lstStyle/>
          <a:p>
            <a:r>
              <a:rPr lang="en-US" sz="3598" dirty="0">
                <a:solidFill>
                  <a:srgbClr val="BB5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TERIMA</a:t>
            </a:r>
            <a:r>
              <a:rPr lang="en-US" sz="3598" b="1" dirty="0">
                <a:solidFill>
                  <a:srgbClr val="65530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KASIH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3DA18-9AE9-4A65-B3EE-3D62D779EA99}"/>
              </a:ext>
            </a:extLst>
          </p:cNvPr>
          <p:cNvSpPr/>
          <p:nvPr/>
        </p:nvSpPr>
        <p:spPr>
          <a:xfrm>
            <a:off x="3172" y="4914856"/>
            <a:ext cx="4775091" cy="2229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9291" y="6388343"/>
            <a:ext cx="2741772" cy="364935"/>
          </a:xfrm>
        </p:spPr>
        <p:txBody>
          <a:bodyPr/>
          <a:lstStyle/>
          <a:p>
            <a:fld id="{4745F790-E5DC-4134-8D70-55B97A79D3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0C4510-F16C-4FBB-9787-BBEB1A0A797D}"/>
              </a:ext>
            </a:extLst>
          </p:cNvPr>
          <p:cNvSpPr txBox="1">
            <a:spLocks/>
          </p:cNvSpPr>
          <p:nvPr/>
        </p:nvSpPr>
        <p:spPr>
          <a:xfrm>
            <a:off x="4932927" y="4122761"/>
            <a:ext cx="2128975" cy="1324873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996" b="1" dirty="0">
                <a:solidFill>
                  <a:schemeClr val="bg2">
                    <a:lumMod val="9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E6826F-1EC4-4F8B-A494-1A65774A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761" y="4100554"/>
            <a:ext cx="5986365" cy="1324873"/>
          </a:xfrm>
        </p:spPr>
        <p:txBody>
          <a:bodyPr>
            <a:normAutofit/>
          </a:bodyPr>
          <a:lstStyle/>
          <a:p>
            <a:r>
              <a:rPr lang="en-US" sz="3598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Perkembangan</a:t>
            </a:r>
            <a:r>
              <a:rPr lang="en-US" sz="3598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598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Wakaf</a:t>
            </a:r>
            <a:r>
              <a:rPr lang="en-US" sz="3598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598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Uang</a:t>
            </a:r>
            <a:r>
              <a:rPr lang="en-US" sz="3598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di Indonesia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36CF9-4378-4519-8F24-F0811375EB73}"/>
              </a:ext>
            </a:extLst>
          </p:cNvPr>
          <p:cNvSpPr/>
          <p:nvPr/>
        </p:nvSpPr>
        <p:spPr>
          <a:xfrm>
            <a:off x="-1" y="3601811"/>
            <a:ext cx="4775091" cy="2229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1D55D-67FA-4E44-B90B-D93D5017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C42139-9887-4A90-803E-8B9CF6FB1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27" y="1697648"/>
            <a:ext cx="2352590" cy="15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17AFC2-AC51-45BB-BC20-643D4F6F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844" y="2178756"/>
            <a:ext cx="10865335" cy="33189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69C516C-DC48-43D9-A4E2-2E545665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229658"/>
            <a:ext cx="10515600" cy="741186"/>
          </a:xfrm>
          <a:prstGeom prst="rect">
            <a:avLst/>
          </a:prstGeom>
          <a:solidFill>
            <a:srgbClr val="8B981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WAKAF UANG 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24411-9EE5-44B9-A358-52578B453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0513"/>
            <a:ext cx="440267" cy="2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2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E73520-4066-4A74-A1C8-7B9E4AA0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21826"/>
            <a:ext cx="323116" cy="2194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E43D1A-D270-442E-9E58-834F40F787EC}"/>
              </a:ext>
            </a:extLst>
          </p:cNvPr>
          <p:cNvSpPr/>
          <p:nvPr/>
        </p:nvSpPr>
        <p:spPr>
          <a:xfrm>
            <a:off x="616944" y="1323472"/>
            <a:ext cx="10958111" cy="1694043"/>
          </a:xfrm>
          <a:prstGeom prst="roundRect">
            <a:avLst/>
          </a:prstGeom>
          <a:solidFill>
            <a:srgbClr val="BB5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315CD9-BF43-4774-82FD-70C7F4BEE279}"/>
              </a:ext>
            </a:extLst>
          </p:cNvPr>
          <p:cNvSpPr/>
          <p:nvPr/>
        </p:nvSpPr>
        <p:spPr>
          <a:xfrm>
            <a:off x="680095" y="3487165"/>
            <a:ext cx="10958111" cy="1561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F3C86-4A44-43D0-A5A2-42AC30953F03}"/>
              </a:ext>
            </a:extLst>
          </p:cNvPr>
          <p:cNvSpPr/>
          <p:nvPr/>
        </p:nvSpPr>
        <p:spPr>
          <a:xfrm>
            <a:off x="427702" y="180104"/>
            <a:ext cx="9529381" cy="783443"/>
          </a:xfrm>
          <a:prstGeom prst="rect">
            <a:avLst/>
          </a:prstGeom>
          <a:solidFill>
            <a:srgbClr val="8B981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SELUK BELUK WAKAF UANG 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01F1F-F2B6-40B5-987A-927559B0F04B}"/>
              </a:ext>
            </a:extLst>
          </p:cNvPr>
          <p:cNvSpPr txBox="1"/>
          <p:nvPr/>
        </p:nvSpPr>
        <p:spPr>
          <a:xfrm>
            <a:off x="4142503" y="1415505"/>
            <a:ext cx="6341299" cy="564687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1.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Wakaf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uang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adalah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menahan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harta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yang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memberikan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manfaatnya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di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jalan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Allah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E4A402-D44E-41F3-A954-41E77AA12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5" y="3759507"/>
            <a:ext cx="1498294" cy="1269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19D12F-BE4D-43E8-A7BB-0A951AE2E48B}"/>
              </a:ext>
            </a:extLst>
          </p:cNvPr>
          <p:cNvSpPr txBox="1"/>
          <p:nvPr/>
        </p:nvSpPr>
        <p:spPr>
          <a:xfrm>
            <a:off x="876590" y="3498718"/>
            <a:ext cx="5621866" cy="303077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cs typeface="Segoe UI Semilight" panose="020B0402040204020203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latin typeface="Baskerville Old Face" panose="02020602080505020303" pitchFamily="18" charset="0"/>
                <a:cs typeface="Segoe UI Semilight" panose="020B0402040204020203" pitchFamily="34" charset="0"/>
              </a:rPr>
              <a:t>Gerakan</a:t>
            </a:r>
            <a:r>
              <a:rPr lang="en-US" sz="2000" dirty="0">
                <a:solidFill>
                  <a:srgbClr val="000000"/>
                </a:solidFill>
                <a:latin typeface="Baskerville Old Face" panose="02020602080505020303" pitchFamily="18" charset="0"/>
                <a:cs typeface="Segoe UI Semilight" panose="020B04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askerville Old Face" panose="02020602080505020303" pitchFamily="18" charset="0"/>
                <a:cs typeface="Segoe UI Semilight" panose="020B0402040204020203" pitchFamily="34" charset="0"/>
              </a:rPr>
              <a:t>wakaf</a:t>
            </a:r>
            <a:r>
              <a:rPr lang="en-US" sz="2000" dirty="0">
                <a:solidFill>
                  <a:srgbClr val="000000"/>
                </a:solidFill>
                <a:latin typeface="Baskerville Old Face" panose="02020602080505020303" pitchFamily="18" charset="0"/>
                <a:cs typeface="Segoe UI Semilight" panose="020B0402040204020203" pitchFamily="34" charset="0"/>
              </a:rPr>
              <a:t> di Indonesia </a:t>
            </a:r>
            <a:r>
              <a:rPr lang="en-US" sz="2000" dirty="0" err="1">
                <a:solidFill>
                  <a:srgbClr val="000000"/>
                </a:solidFill>
                <a:latin typeface="Baskerville Old Face" panose="02020602080505020303" pitchFamily="18" charset="0"/>
                <a:cs typeface="Segoe UI Semilight" panose="020B0402040204020203" pitchFamily="34" charset="0"/>
              </a:rPr>
              <a:t>diluncurkan</a:t>
            </a:r>
            <a:r>
              <a:rPr lang="en-US" sz="2000" dirty="0">
                <a:solidFill>
                  <a:srgbClr val="000000"/>
                </a:solidFill>
                <a:latin typeface="Baskerville Old Face" panose="02020602080505020303" pitchFamily="18" charset="0"/>
                <a:cs typeface="Segoe UI Semilight" panose="020B04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askerville Old Face" panose="02020602080505020303" pitchFamily="18" charset="0"/>
                <a:cs typeface="Segoe UI Semilight" panose="020B0402040204020203" pitchFamily="34" charset="0"/>
              </a:rPr>
              <a:t>dua</a:t>
            </a:r>
            <a:r>
              <a:rPr lang="en-US" sz="2000" dirty="0">
                <a:solidFill>
                  <a:srgbClr val="000000"/>
                </a:solidFill>
                <a:latin typeface="Baskerville Old Face" panose="02020602080505020303" pitchFamily="18" charset="0"/>
                <a:cs typeface="Segoe UI Semilight" panose="020B0402040204020203" pitchFamily="34" charset="0"/>
              </a:rPr>
              <a:t> kali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96E75-1FCF-43FF-A271-FC67839E4FDB}"/>
              </a:ext>
            </a:extLst>
          </p:cNvPr>
          <p:cNvSpPr txBox="1"/>
          <p:nvPr/>
        </p:nvSpPr>
        <p:spPr>
          <a:xfrm>
            <a:off x="2913099" y="4161720"/>
            <a:ext cx="1827415" cy="507556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Era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Presiden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SBY :</a:t>
            </a: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lang="en-US" sz="1799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Januari</a:t>
            </a:r>
            <a:r>
              <a:rPr lang="en-US" sz="17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2010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BF909-5C09-42E7-B18C-C09AC75B2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29" y="3740264"/>
            <a:ext cx="1283804" cy="13081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A60A20-3730-4327-9F59-F8842A168E66}"/>
              </a:ext>
            </a:extLst>
          </p:cNvPr>
          <p:cNvSpPr txBox="1"/>
          <p:nvPr/>
        </p:nvSpPr>
        <p:spPr>
          <a:xfrm>
            <a:off x="8498737" y="3905254"/>
            <a:ext cx="2480275" cy="978197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Era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Presiden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Jokowi :</a:t>
            </a: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Gerakan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Nasional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Wakaf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Uang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(GNWU) </a:t>
            </a: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lang="en-US" sz="1799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Januari</a:t>
            </a:r>
            <a:r>
              <a:rPr lang="en-US" sz="17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2021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B4233A-3249-4473-8BB2-EEDD16D88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4" y="5505454"/>
            <a:ext cx="10958111" cy="13561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8ED511-1CC0-46A9-92E8-0AA906611EA5}"/>
              </a:ext>
            </a:extLst>
          </p:cNvPr>
          <p:cNvSpPr txBox="1"/>
          <p:nvPr/>
        </p:nvSpPr>
        <p:spPr>
          <a:xfrm>
            <a:off x="985939" y="5126288"/>
            <a:ext cx="5681734" cy="303077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4. Negara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sudah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menerapkan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Wakaf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Uang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017C6E9-E3B4-4DFA-985C-A642F5294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0" y="1160706"/>
            <a:ext cx="2987750" cy="221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FD5C704-FF53-4A48-88BF-784B5D79A0A2}"/>
              </a:ext>
            </a:extLst>
          </p:cNvPr>
          <p:cNvSpPr txBox="1"/>
          <p:nvPr/>
        </p:nvSpPr>
        <p:spPr>
          <a:xfrm>
            <a:off x="5262518" y="2234356"/>
            <a:ext cx="6341299" cy="564687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2.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Wakaf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uang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dilakukan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seseorang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sekelompok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orang,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lembaga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atau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badan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hukum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dalam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bentuk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uang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0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211877E4-3D0B-4F44-B24A-60264A636C3E}"/>
              </a:ext>
            </a:extLst>
          </p:cNvPr>
          <p:cNvSpPr/>
          <p:nvPr/>
        </p:nvSpPr>
        <p:spPr>
          <a:xfrm>
            <a:off x="8821" y="473586"/>
            <a:ext cx="320798" cy="218721"/>
          </a:xfrm>
          <a:prstGeom prst="rect">
            <a:avLst/>
          </a:prstGeom>
          <a:solidFill>
            <a:srgbClr val="6553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7CA91CF-4E37-48CC-BE2B-719888BA2E2F}"/>
              </a:ext>
            </a:extLst>
          </p:cNvPr>
          <p:cNvSpPr/>
          <p:nvPr/>
        </p:nvSpPr>
        <p:spPr>
          <a:xfrm>
            <a:off x="427702" y="180104"/>
            <a:ext cx="9529381" cy="783443"/>
          </a:xfrm>
          <a:prstGeom prst="rect">
            <a:avLst/>
          </a:prstGeom>
          <a:solidFill>
            <a:srgbClr val="8B9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99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5F790-E5DC-4134-8D70-55B97A79D3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17E6D-B5C7-49F3-8CD9-80A70259953E}"/>
              </a:ext>
            </a:extLst>
          </p:cNvPr>
          <p:cNvSpPr txBox="1"/>
          <p:nvPr/>
        </p:nvSpPr>
        <p:spPr>
          <a:xfrm>
            <a:off x="715560" y="314979"/>
            <a:ext cx="9398954" cy="4614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anose="020B0502040204020203" pitchFamily="34" charset="0"/>
                <a:ea typeface="+mn-lt"/>
                <a:cs typeface="Segoe UI Light" panose="020B0502040204020203" pitchFamily="34" charset="0"/>
              </a:rPr>
              <a:t>WAKAF UANG DI INDONESIA</a:t>
            </a:r>
          </a:p>
        </p:txBody>
      </p:sp>
      <p:pic>
        <p:nvPicPr>
          <p:cNvPr id="3" name="Picture 6" descr="Related image">
            <a:extLst>
              <a:ext uri="{FF2B5EF4-FFF2-40B4-BE49-F238E27FC236}">
                <a16:creationId xmlns:a16="http://schemas.microsoft.com/office/drawing/2014/main" id="{3BB3CB58-907B-48D9-8614-1B3E45EF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7" y="1395761"/>
            <a:ext cx="5661128" cy="25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53;p2">
            <a:extLst>
              <a:ext uri="{FF2B5EF4-FFF2-40B4-BE49-F238E27FC236}">
                <a16:creationId xmlns:a16="http://schemas.microsoft.com/office/drawing/2014/main" id="{9CDB8D85-3E02-472C-887B-D3746B67D07D}"/>
              </a:ext>
            </a:extLst>
          </p:cNvPr>
          <p:cNvSpPr/>
          <p:nvPr/>
        </p:nvSpPr>
        <p:spPr>
          <a:xfrm>
            <a:off x="140445" y="2898395"/>
            <a:ext cx="116942" cy="133797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377" tIns="45676" rIns="91377" bIns="45676" anchor="ctr" anchorCtr="0"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Calibri Light" panose="020F0302020204030204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32BE4-000A-4888-A9FC-0C6893DE596B}"/>
              </a:ext>
            </a:extLst>
          </p:cNvPr>
          <p:cNvSpPr txBox="1"/>
          <p:nvPr/>
        </p:nvSpPr>
        <p:spPr>
          <a:xfrm>
            <a:off x="4484267" y="1399709"/>
            <a:ext cx="5160255" cy="664393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Indonesia 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merupakan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negara 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dengan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jumlah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muslim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terbesar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di dunia.</a:t>
            </a: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1599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Potensi</a:t>
            </a:r>
            <a:r>
              <a:rPr kumimoji="0" lang="en-US" sz="15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1599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wakaf</a:t>
            </a:r>
            <a:r>
              <a:rPr kumimoji="0" lang="en-US" sz="15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1599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uang</a:t>
            </a:r>
            <a:r>
              <a:rPr kumimoji="0" lang="en-US" sz="15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di In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donesia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adalah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Rp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180 </a:t>
            </a:r>
            <a:r>
              <a:rPr lang="en-US" sz="1599" i="1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triliun</a:t>
            </a:r>
            <a:r>
              <a:rPr lang="en-US" sz="1599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1599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6BABE-3D2C-4AB8-8B81-508476A6F59F}"/>
              </a:ext>
            </a:extLst>
          </p:cNvPr>
          <p:cNvSpPr txBox="1"/>
          <p:nvPr/>
        </p:nvSpPr>
        <p:spPr>
          <a:xfrm>
            <a:off x="4496571" y="5031292"/>
            <a:ext cx="1684978" cy="742876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Jumlah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Nazir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uang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lang="en-US" sz="17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264 Lembaga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43707-303D-427F-9EA6-875CD293525E}"/>
              </a:ext>
            </a:extLst>
          </p:cNvPr>
          <p:cNvSpPr txBox="1"/>
          <p:nvPr/>
        </p:nvSpPr>
        <p:spPr>
          <a:xfrm>
            <a:off x="2719199" y="5032146"/>
            <a:ext cx="1534853" cy="7417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36557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Wakaf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Uang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lang="en-US" sz="1600" dirty="0" err="1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Rp</a:t>
            </a:r>
            <a:r>
              <a:rPr lang="en-US" sz="1600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238,83 </a:t>
            </a:r>
            <a:r>
              <a:rPr lang="en-US" sz="1600" dirty="0" err="1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milyar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728C3A-6F4B-4109-8062-37A99A890F2D}"/>
              </a:ext>
            </a:extLst>
          </p:cNvPr>
          <p:cNvSpPr txBox="1"/>
          <p:nvPr/>
        </p:nvSpPr>
        <p:spPr>
          <a:xfrm>
            <a:off x="1270321" y="3886342"/>
            <a:ext cx="2385641" cy="584756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Akumulasi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uang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Rp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. 819,36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milyar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57759F-4A70-4219-8D8C-52674235A67A}"/>
              </a:ext>
            </a:extLst>
          </p:cNvPr>
          <p:cNvSpPr/>
          <p:nvPr/>
        </p:nvSpPr>
        <p:spPr>
          <a:xfrm>
            <a:off x="491185" y="3643671"/>
            <a:ext cx="3853092" cy="25167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EA5DD4-6F90-4568-B1AD-94964B7DC010}"/>
              </a:ext>
            </a:extLst>
          </p:cNvPr>
          <p:cNvSpPr/>
          <p:nvPr/>
        </p:nvSpPr>
        <p:spPr>
          <a:xfrm>
            <a:off x="8396252" y="3643670"/>
            <a:ext cx="1824968" cy="25167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60372B-BECF-4B2D-96B2-385127C4EC7E}"/>
              </a:ext>
            </a:extLst>
          </p:cNvPr>
          <p:cNvSpPr/>
          <p:nvPr/>
        </p:nvSpPr>
        <p:spPr>
          <a:xfrm>
            <a:off x="4386559" y="3643670"/>
            <a:ext cx="1824968" cy="25167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3B825A-C28A-45AC-A35C-F4FBAA471017}"/>
              </a:ext>
            </a:extLst>
          </p:cNvPr>
          <p:cNvSpPr/>
          <p:nvPr/>
        </p:nvSpPr>
        <p:spPr>
          <a:xfrm>
            <a:off x="6344033" y="3643670"/>
            <a:ext cx="1875517" cy="25167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1" name="Picture 30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A122BF4F-8BC6-4BFB-834F-7B21BAA6F1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/>
          <a:stretch/>
        </p:blipFill>
        <p:spPr>
          <a:xfrm>
            <a:off x="8512686" y="3717270"/>
            <a:ext cx="1531833" cy="1135480"/>
          </a:xfrm>
          <a:prstGeom prst="rect">
            <a:avLst/>
          </a:prstGeom>
        </p:spPr>
      </p:pic>
      <p:pic>
        <p:nvPicPr>
          <p:cNvPr id="33" name="Picture 32" descr="A picture containing drawing, computer&#10;&#10;Description generated with very high confidence">
            <a:extLst>
              <a:ext uri="{FF2B5EF4-FFF2-40B4-BE49-F238E27FC236}">
                <a16:creationId xmlns:a16="http://schemas.microsoft.com/office/drawing/2014/main" id="{A94C8F01-5EBB-4E2A-84CE-EC9249E051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t="8029" b="7742"/>
          <a:stretch/>
        </p:blipFill>
        <p:spPr>
          <a:xfrm>
            <a:off x="6487558" y="3720967"/>
            <a:ext cx="1597714" cy="115838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39FEB7-A5AB-4215-BC5B-054A182AC108}"/>
              </a:ext>
            </a:extLst>
          </p:cNvPr>
          <p:cNvSpPr txBox="1"/>
          <p:nvPr/>
        </p:nvSpPr>
        <p:spPr>
          <a:xfrm>
            <a:off x="677047" y="5015708"/>
            <a:ext cx="1686190" cy="7417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lang="en-US" sz="1600" dirty="0" err="1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Wakaf</a:t>
            </a:r>
            <a:r>
              <a:rPr lang="en-US" sz="1600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Melalui</a:t>
            </a:r>
            <a:r>
              <a:rPr lang="en-US" sz="1600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Uang</a:t>
            </a:r>
            <a:endParaRPr lang="en-US" sz="1600" dirty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Rp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 580,53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milyar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7" name="Picture 3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72FE39C-64B3-4B22-AEB4-DC76D72D9E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10541" r="9435" b="10090"/>
          <a:stretch/>
        </p:blipFill>
        <p:spPr>
          <a:xfrm>
            <a:off x="4580962" y="3946106"/>
            <a:ext cx="1598624" cy="933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A4621-E016-4688-8545-0C28AF2EE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14" y="124567"/>
            <a:ext cx="1967521" cy="11354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D07919D-36E8-4C4E-93DB-8EC8866C02F6}"/>
              </a:ext>
            </a:extLst>
          </p:cNvPr>
          <p:cNvSpPr txBox="1"/>
          <p:nvPr/>
        </p:nvSpPr>
        <p:spPr>
          <a:xfrm>
            <a:off x="6344035" y="5149882"/>
            <a:ext cx="1824967" cy="507812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Jumlah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LKS-PWU</a:t>
            </a: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23 Bank Syariah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A7AF8B-DAC4-4CD7-B104-B72EECE80169}"/>
              </a:ext>
            </a:extLst>
          </p:cNvPr>
          <p:cNvSpPr txBox="1"/>
          <p:nvPr/>
        </p:nvSpPr>
        <p:spPr>
          <a:xfrm>
            <a:off x="8396252" y="5110629"/>
            <a:ext cx="1824967" cy="743261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Indeks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Literasi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 2020 </a:t>
            </a:r>
          </a:p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ts val="0"/>
              </a:spcBef>
              <a:buClr>
                <a:srgbClr val="27ACAA"/>
              </a:buClr>
              <a:buSzPct val="7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</a:rPr>
              <a:t>50,48%   </a:t>
            </a:r>
          </a:p>
        </p:txBody>
      </p:sp>
    </p:spTree>
    <p:extLst>
      <p:ext uri="{BB962C8B-B14F-4D97-AF65-F5344CB8AC3E}">
        <p14:creationId xmlns:p14="http://schemas.microsoft.com/office/powerpoint/2010/main" val="422827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4B578-0C63-4E69-8550-AE135AB9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195792"/>
            <a:ext cx="10515600" cy="662164"/>
          </a:xfrm>
          <a:prstGeom prst="rect">
            <a:avLst/>
          </a:prstGeom>
          <a:solidFill>
            <a:srgbClr val="8B981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POTENSI WAKAF UANG DI INDONESIA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C3C58-D609-41B6-A287-2C72ABC0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7136"/>
            <a:ext cx="466167" cy="3166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C0DC8F-14FF-4A61-9302-2BE8DE50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1065462"/>
            <a:ext cx="11250568" cy="752321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Gerakan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Nasional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Wakaf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Uang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telah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diluncurkan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oleh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Presiden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dan Wakil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Presiden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pada 25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Januari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2021, yang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diharapkan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menjadi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tonggak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sejarah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bagi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kemaslahatan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umat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dan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bangsa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Ketua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Pelaksana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Badan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Wakaf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Indonesia (BWI) Mohammad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Nuh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mengungkapkan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potensi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wakaf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uang</a:t>
            </a: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di Indonesia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67804-23BF-4222-9BE5-3CDB18AE0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74" y="3642842"/>
            <a:ext cx="1859916" cy="1611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E48458-CE80-4085-82C1-8ACB267AE08B}"/>
              </a:ext>
            </a:extLst>
          </p:cNvPr>
          <p:cNvSpPr/>
          <p:nvPr/>
        </p:nvSpPr>
        <p:spPr>
          <a:xfrm>
            <a:off x="1423012" y="2980439"/>
            <a:ext cx="2137272" cy="112839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Potensi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uang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di Indonesia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sebesar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</a:p>
          <a:p>
            <a:pPr algn="ctr"/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Rp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180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triliun</a:t>
            </a:r>
            <a:endParaRPr lang="en-US" sz="1600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985C8E-34A5-496B-BCB5-9069E44984D8}"/>
              </a:ext>
            </a:extLst>
          </p:cNvPr>
          <p:cNvSpPr/>
          <p:nvPr/>
        </p:nvSpPr>
        <p:spPr>
          <a:xfrm>
            <a:off x="1038622" y="4878303"/>
            <a:ext cx="3117722" cy="1128392"/>
          </a:xfrm>
          <a:prstGeom prst="roundRect">
            <a:avLst/>
          </a:prstGeom>
          <a:solidFill>
            <a:srgbClr val="655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Kementerian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Keuangan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(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Kemenkeu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)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hingga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saat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ini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mampu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memperoleh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1.041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jumlah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wakif CWLS-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nya</a:t>
            </a:r>
            <a:endParaRPr lang="en-US" sz="1600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3A336A-2E9E-4C70-B90D-4A7AE024BA6D}"/>
              </a:ext>
            </a:extLst>
          </p:cNvPr>
          <p:cNvSpPr/>
          <p:nvPr/>
        </p:nvSpPr>
        <p:spPr>
          <a:xfrm>
            <a:off x="7515415" y="5261165"/>
            <a:ext cx="3117723" cy="1021131"/>
          </a:xfrm>
          <a:prstGeom prst="roundRect">
            <a:avLst/>
          </a:prstGeom>
          <a:solidFill>
            <a:srgbClr val="BB5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Sedangkan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CWLS SWR001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mampu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mencatatkan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perolehan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sebesar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Rp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. 14,9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miliar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di November 2020   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3820A2-A2E2-4A76-A8B7-3E796A3E539A}"/>
              </a:ext>
            </a:extLst>
          </p:cNvPr>
          <p:cNvSpPr/>
          <p:nvPr/>
        </p:nvSpPr>
        <p:spPr>
          <a:xfrm>
            <a:off x="4573786" y="1826985"/>
            <a:ext cx="2946605" cy="1289971"/>
          </a:xfrm>
          <a:prstGeom prst="roundRect">
            <a:avLst/>
          </a:prstGeom>
          <a:solidFill>
            <a:srgbClr val="B56A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Realisasi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uang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di Indonesia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baru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mencapai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Rp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255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miliar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berdasarkan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catatan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Kementerian Agama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E14A04-B57E-46FF-A8DE-DB9BB00C3672}"/>
              </a:ext>
            </a:extLst>
          </p:cNvPr>
          <p:cNvSpPr/>
          <p:nvPr/>
        </p:nvSpPr>
        <p:spPr>
          <a:xfrm>
            <a:off x="8925956" y="2980439"/>
            <a:ext cx="2776228" cy="1611217"/>
          </a:xfrm>
          <a:prstGeom prst="roundRect">
            <a:avLst/>
          </a:prstGeom>
          <a:solidFill>
            <a:srgbClr val="655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Inovasi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pengembangan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uang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produk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cash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linked sukuk (CWLS) SW001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mampu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memperoleh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Rp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. 50,85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miliar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hingga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Maret</a:t>
            </a:r>
            <a:r>
              <a:rPr lang="en-US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2020 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AFEA5E-0426-419C-9FE7-3786BAA824B4}"/>
              </a:ext>
            </a:extLst>
          </p:cNvPr>
          <p:cNvCxnSpPr>
            <a:cxnSpLocks/>
          </p:cNvCxnSpPr>
          <p:nvPr/>
        </p:nvCxnSpPr>
        <p:spPr>
          <a:xfrm>
            <a:off x="5971956" y="3116956"/>
            <a:ext cx="0" cy="4369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0DD67D-653E-4431-8562-C557E74852F4}"/>
              </a:ext>
            </a:extLst>
          </p:cNvPr>
          <p:cNvCxnSpPr>
            <a:cxnSpLocks/>
          </p:cNvCxnSpPr>
          <p:nvPr/>
        </p:nvCxnSpPr>
        <p:spPr>
          <a:xfrm>
            <a:off x="6328017" y="5109853"/>
            <a:ext cx="1187398" cy="4977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5C8838-79CD-4F4A-A3B7-D5BA3EE68C2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734776" y="3786048"/>
            <a:ext cx="2191180" cy="3212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0C4982-CC07-47BE-8246-C10B350BC005}"/>
              </a:ext>
            </a:extLst>
          </p:cNvPr>
          <p:cNvCxnSpPr>
            <a:cxnSpLocks/>
          </p:cNvCxnSpPr>
          <p:nvPr/>
        </p:nvCxnSpPr>
        <p:spPr>
          <a:xfrm>
            <a:off x="3560284" y="3553890"/>
            <a:ext cx="1616622" cy="5549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C6552A-0416-4A64-9011-417BEEA5B459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4156344" y="4874049"/>
            <a:ext cx="1020562" cy="5684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Footer Placeholder 6">
            <a:extLst>
              <a:ext uri="{FF2B5EF4-FFF2-40B4-BE49-F238E27FC236}">
                <a16:creationId xmlns:a16="http://schemas.microsoft.com/office/drawing/2014/main" id="{9451F01E-0277-4D4E-9932-DFF6F76F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4277" y="6614474"/>
            <a:ext cx="3117723" cy="182563"/>
          </a:xfrm>
        </p:spPr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: Republika.co.id</a:t>
            </a:r>
          </a:p>
        </p:txBody>
      </p:sp>
    </p:spTree>
    <p:extLst>
      <p:ext uri="{BB962C8B-B14F-4D97-AF65-F5344CB8AC3E}">
        <p14:creationId xmlns:p14="http://schemas.microsoft.com/office/powerpoint/2010/main" val="104934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91D8CB-9754-447A-AE37-4903B32A4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56" y="169333"/>
            <a:ext cx="11706577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1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0C4510-F16C-4FBB-9787-BBEB1A0A797D}"/>
              </a:ext>
            </a:extLst>
          </p:cNvPr>
          <p:cNvSpPr txBox="1">
            <a:spLocks/>
          </p:cNvSpPr>
          <p:nvPr/>
        </p:nvSpPr>
        <p:spPr>
          <a:xfrm>
            <a:off x="4932927" y="4122761"/>
            <a:ext cx="2128975" cy="1324873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996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2.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E6826F-1EC4-4F8B-A494-1A65774A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761" y="4100554"/>
            <a:ext cx="5986365" cy="1324873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Regulasi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Terkait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Wakaf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Uang</a:t>
            </a:r>
            <a:endParaRPr lang="en-US" sz="36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36CF9-4378-4519-8F24-F0811375EB73}"/>
              </a:ext>
            </a:extLst>
          </p:cNvPr>
          <p:cNvSpPr/>
          <p:nvPr/>
        </p:nvSpPr>
        <p:spPr>
          <a:xfrm>
            <a:off x="0" y="3660354"/>
            <a:ext cx="4775091" cy="22292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1D55D-67FA-4E44-B90B-D93D5017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E4141E-4DAB-4AD4-9920-C167EB76B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84" y="1651595"/>
            <a:ext cx="2353260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211877E4-3D0B-4F44-B24A-60264A636C3E}"/>
              </a:ext>
            </a:extLst>
          </p:cNvPr>
          <p:cNvSpPr/>
          <p:nvPr/>
        </p:nvSpPr>
        <p:spPr>
          <a:xfrm>
            <a:off x="8821" y="473586"/>
            <a:ext cx="320798" cy="21872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7CA91CF-4E37-48CC-BE2B-719888BA2E2F}"/>
              </a:ext>
            </a:extLst>
          </p:cNvPr>
          <p:cNvSpPr/>
          <p:nvPr/>
        </p:nvSpPr>
        <p:spPr>
          <a:xfrm>
            <a:off x="427702" y="180104"/>
            <a:ext cx="9529381" cy="783443"/>
          </a:xfrm>
          <a:prstGeom prst="rect">
            <a:avLst/>
          </a:prstGeom>
          <a:solidFill>
            <a:srgbClr val="B56A5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999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34A28-7DC8-4815-BBDE-BE25D71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F790-E5DC-4134-8D70-55B97A79D306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17E6D-B5C7-49F3-8CD9-80A70259953E}"/>
              </a:ext>
            </a:extLst>
          </p:cNvPr>
          <p:cNvSpPr txBox="1"/>
          <p:nvPr/>
        </p:nvSpPr>
        <p:spPr>
          <a:xfrm>
            <a:off x="715560" y="314979"/>
            <a:ext cx="9398954" cy="4614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Segoe UI Light"/>
              </a:rPr>
              <a:t>WAKAF UANG MENURUT PERATURAN PERUNDANG-UNDANGAN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B47EF-8EEE-419C-8F47-996AAAE79E6A}"/>
              </a:ext>
            </a:extLst>
          </p:cNvPr>
          <p:cNvSpPr txBox="1"/>
          <p:nvPr/>
        </p:nvSpPr>
        <p:spPr>
          <a:xfrm>
            <a:off x="1752796" y="1853269"/>
            <a:ext cx="2665917" cy="74531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557" rIns="0" bIns="0" rtlCol="0">
            <a:spAutoFit/>
          </a:bodyPr>
          <a:lstStyle/>
          <a:p>
            <a:pPr algn="ctr" defTabSz="913943">
              <a:lnSpc>
                <a:spcPct val="85000"/>
              </a:lnSpc>
              <a:buClr>
                <a:srgbClr val="27ACAA"/>
              </a:buClr>
              <a:buSzPct val="70000"/>
              <a:defRPr/>
            </a:pP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Undang-Undang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No. 41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Tahun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2004 – </a:t>
            </a:r>
          </a:p>
          <a:p>
            <a:pPr algn="ctr" defTabSz="913943">
              <a:lnSpc>
                <a:spcPct val="85000"/>
              </a:lnSpc>
              <a:buClr>
                <a:srgbClr val="27ACAA"/>
              </a:buClr>
              <a:buSzPct val="70000"/>
              <a:defRPr/>
            </a:pP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Tentang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Wakaf</a:t>
            </a:r>
            <a:endParaRPr lang="en-US" b="1" dirty="0">
              <a:solidFill>
                <a:srgbClr val="2E2E38"/>
              </a:solidFill>
              <a:latin typeface="EYInterstate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68C44-94CE-4007-8E5E-39FBC2FC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7" y="1035008"/>
            <a:ext cx="981976" cy="7834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B2EFFB-4875-481A-9D02-8F6388AC4643}"/>
              </a:ext>
            </a:extLst>
          </p:cNvPr>
          <p:cNvSpPr txBox="1"/>
          <p:nvPr/>
        </p:nvSpPr>
        <p:spPr>
          <a:xfrm>
            <a:off x="5071545" y="1805139"/>
            <a:ext cx="2822745" cy="98076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557" rIns="0" bIns="0" rtlCol="0">
            <a:spAutoFit/>
          </a:bodyPr>
          <a:lstStyle/>
          <a:p>
            <a:pPr algn="ctr" defTabSz="913943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  <a:defRPr/>
            </a:pP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Peraturan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Pemerintah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No. 42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Tahun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2006 –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Tentang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Pelaksanaan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UU No 41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Tahun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2004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Tentang</a:t>
            </a:r>
            <a:r>
              <a:rPr lang="en-US" b="1" dirty="0">
                <a:solidFill>
                  <a:srgbClr val="2E2E38"/>
                </a:solidFill>
                <a:latin typeface="EYInterstate Light"/>
              </a:rPr>
              <a:t> </a:t>
            </a:r>
            <a:r>
              <a:rPr lang="en-US" b="1" dirty="0" err="1">
                <a:solidFill>
                  <a:srgbClr val="2E2E38"/>
                </a:solidFill>
                <a:latin typeface="EYInterstate Light"/>
              </a:rPr>
              <a:t>Wakaf</a:t>
            </a:r>
            <a:endParaRPr lang="en-US" b="1" dirty="0">
              <a:solidFill>
                <a:srgbClr val="2E2E38"/>
              </a:solidFill>
              <a:latin typeface="EYInterstate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549018-62D3-451B-A2E6-83896603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18" y="1021696"/>
            <a:ext cx="981976" cy="78344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19A4CB-58C8-4C30-BDBB-CECC319FF50E}"/>
              </a:ext>
            </a:extLst>
          </p:cNvPr>
          <p:cNvCxnSpPr>
            <a:cxnSpLocks/>
          </p:cNvCxnSpPr>
          <p:nvPr/>
        </p:nvCxnSpPr>
        <p:spPr>
          <a:xfrm>
            <a:off x="4418713" y="2295520"/>
            <a:ext cx="5510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2FE47F-5635-437C-92AB-BF026FF593B5}"/>
              </a:ext>
            </a:extLst>
          </p:cNvPr>
          <p:cNvCxnSpPr>
            <a:cxnSpLocks/>
          </p:cNvCxnSpPr>
          <p:nvPr/>
        </p:nvCxnSpPr>
        <p:spPr>
          <a:xfrm>
            <a:off x="6209208" y="4894657"/>
            <a:ext cx="431283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B2E8D9-620E-4886-9ED3-6232617CF02A}"/>
              </a:ext>
            </a:extLst>
          </p:cNvPr>
          <p:cNvCxnSpPr>
            <a:cxnSpLocks/>
          </p:cNvCxnSpPr>
          <p:nvPr/>
        </p:nvCxnSpPr>
        <p:spPr>
          <a:xfrm>
            <a:off x="1808202" y="4894657"/>
            <a:ext cx="4419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023432-DF9F-4B44-BC43-6F92A06A8B08}"/>
              </a:ext>
            </a:extLst>
          </p:cNvPr>
          <p:cNvCxnSpPr>
            <a:cxnSpLocks/>
          </p:cNvCxnSpPr>
          <p:nvPr/>
        </p:nvCxnSpPr>
        <p:spPr>
          <a:xfrm flipH="1">
            <a:off x="1790163" y="4894657"/>
            <a:ext cx="18039" cy="245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AFA9CA-9548-43F7-9B6B-D760D35A74BA}"/>
              </a:ext>
            </a:extLst>
          </p:cNvPr>
          <p:cNvCxnSpPr>
            <a:cxnSpLocks/>
          </p:cNvCxnSpPr>
          <p:nvPr/>
        </p:nvCxnSpPr>
        <p:spPr>
          <a:xfrm>
            <a:off x="10522039" y="4894657"/>
            <a:ext cx="0" cy="115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1633B2-6CB3-4E1D-A769-F999C908329F}"/>
              </a:ext>
            </a:extLst>
          </p:cNvPr>
          <p:cNvSpPr/>
          <p:nvPr/>
        </p:nvSpPr>
        <p:spPr>
          <a:xfrm>
            <a:off x="7239722" y="3094492"/>
            <a:ext cx="3519793" cy="15583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endParaRPr lang="en-US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Peraturan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BWI No.2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Tahun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2010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Tentang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Tata Cara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Pendaftaran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Nazhir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Uang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543DB-25AD-4E71-BC18-4C66ED3F47A3}"/>
              </a:ext>
            </a:extLst>
          </p:cNvPr>
          <p:cNvSpPr/>
          <p:nvPr/>
        </p:nvSpPr>
        <p:spPr>
          <a:xfrm>
            <a:off x="241673" y="5241802"/>
            <a:ext cx="3773931" cy="15583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Peraturan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BWI No. 4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Tahun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2010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Tentang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Pedoman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Pengelolaan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dan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Pengembangan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Harta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Benda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2CAB53-47AB-45BD-BD82-91613FE64CA4}"/>
              </a:ext>
            </a:extLst>
          </p:cNvPr>
          <p:cNvSpPr/>
          <p:nvPr/>
        </p:nvSpPr>
        <p:spPr>
          <a:xfrm>
            <a:off x="4250536" y="5101799"/>
            <a:ext cx="4184583" cy="172746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Peraturan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BWI No. 1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Tahun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2008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Tentang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Prosedur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Penyusunan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Rekomendasi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Terhadap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Permohonan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Penukaran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Perubahan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Status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Harta</a:t>
            </a:r>
            <a:r>
              <a:rPr lang="en-US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Benda </a:t>
            </a:r>
            <a:r>
              <a:rPr lang="en-US" sz="1600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endParaRPr lang="en-US" sz="1600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608DB4A-FEC5-432E-8BCD-C917BB8ED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91" y="3094492"/>
            <a:ext cx="511342" cy="5113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F66AF4-E9E7-4C7F-B140-18E2B09EA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89" y="5325899"/>
            <a:ext cx="511342" cy="5113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2103CDC-CD29-4D3F-AB20-C2835A444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57" y="5163961"/>
            <a:ext cx="511342" cy="51134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FEEBAA-A770-4320-939D-0817158E0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73" y="66337"/>
            <a:ext cx="2052030" cy="1154267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5DB7EA-552C-455B-8D30-1EF18B2D4AE1}"/>
              </a:ext>
            </a:extLst>
          </p:cNvPr>
          <p:cNvCxnSpPr>
            <a:cxnSpLocks/>
          </p:cNvCxnSpPr>
          <p:nvPr/>
        </p:nvCxnSpPr>
        <p:spPr>
          <a:xfrm>
            <a:off x="8999618" y="2225925"/>
            <a:ext cx="0" cy="868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0E00F40-EEF8-40E9-92DF-6B5499143047}"/>
              </a:ext>
            </a:extLst>
          </p:cNvPr>
          <p:cNvCxnSpPr>
            <a:cxnSpLocks/>
          </p:cNvCxnSpPr>
          <p:nvPr/>
        </p:nvCxnSpPr>
        <p:spPr>
          <a:xfrm>
            <a:off x="7894290" y="2225925"/>
            <a:ext cx="1105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84C434D-1E15-481B-BDFB-24CB251710B1}"/>
              </a:ext>
            </a:extLst>
          </p:cNvPr>
          <p:cNvCxnSpPr>
            <a:cxnSpLocks/>
          </p:cNvCxnSpPr>
          <p:nvPr/>
        </p:nvCxnSpPr>
        <p:spPr>
          <a:xfrm>
            <a:off x="6342828" y="4849923"/>
            <a:ext cx="0" cy="269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FFA7FF-79BE-4C48-83D5-619680B1DF77}"/>
              </a:ext>
            </a:extLst>
          </p:cNvPr>
          <p:cNvCxnSpPr>
            <a:cxnSpLocks/>
          </p:cNvCxnSpPr>
          <p:nvPr/>
        </p:nvCxnSpPr>
        <p:spPr>
          <a:xfrm>
            <a:off x="9092762" y="4625353"/>
            <a:ext cx="0" cy="269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4D93BE1B-EF71-4AB2-80BF-8CEC11CCEE7E}"/>
              </a:ext>
            </a:extLst>
          </p:cNvPr>
          <p:cNvSpPr/>
          <p:nvPr/>
        </p:nvSpPr>
        <p:spPr>
          <a:xfrm>
            <a:off x="8610601" y="5195562"/>
            <a:ext cx="3486404" cy="15583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endParaRPr lang="en-US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Peraturan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BWI No.1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Tahun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2020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Tentang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Pedoman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Pengelolaan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dan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Pengembangan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Harta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Benda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Wakaf</a:t>
            </a:r>
            <a:endParaRPr lang="en-US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660FC95-D894-4B73-ACA0-8F1E6377F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50" y="5198318"/>
            <a:ext cx="511342" cy="5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1567</Words>
  <Application>Microsoft Office PowerPoint</Application>
  <PresentationFormat>Widescreen</PresentationFormat>
  <Paragraphs>163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Cambria</vt:lpstr>
      <vt:lpstr>EYInterstate Light</vt:lpstr>
      <vt:lpstr>Segoe UI</vt:lpstr>
      <vt:lpstr>Segoe UI Emoji</vt:lpstr>
      <vt:lpstr>Segoe UI Light</vt:lpstr>
      <vt:lpstr>Segoe UI Semibold</vt:lpstr>
      <vt:lpstr>Segoe UI Semilight</vt:lpstr>
      <vt:lpstr>Times New Roman</vt:lpstr>
      <vt:lpstr>Tw Cen MT</vt:lpstr>
      <vt:lpstr>Office Theme</vt:lpstr>
      <vt:lpstr>Dukungan Regulasi Wakaf Uang dalam Pemberdayaan Ekonomi Umat melalui Pengembangan Produk Halal UMKM</vt:lpstr>
      <vt:lpstr>Perkembangan Wakaf Uang di Indonesia</vt:lpstr>
      <vt:lpstr>WAKAF UANG </vt:lpstr>
      <vt:lpstr>PowerPoint Presentation</vt:lpstr>
      <vt:lpstr>PowerPoint Presentation</vt:lpstr>
      <vt:lpstr>POTENSI WAKAF UANG DI INDONESIA</vt:lpstr>
      <vt:lpstr>PowerPoint Presentation</vt:lpstr>
      <vt:lpstr>Regulasi Terkait Wakaf Uang</vt:lpstr>
      <vt:lpstr>PowerPoint Presentation</vt:lpstr>
      <vt:lpstr>PowerPoint Presentation</vt:lpstr>
      <vt:lpstr>PowerPoint Presentation</vt:lpstr>
      <vt:lpstr>Peraturan Pemerintah Nomor 42 Tahun 2006 tentang Pelaksanaan Undang-Undang Nomor 41 tahun 2004 tentang Wakaf,</vt:lpstr>
      <vt:lpstr>PENGELOLAAN DAN PENGEMBANGAN WAKAF UANG (PP NO 42 TAHUN 2006</vt:lpstr>
      <vt:lpstr>PowerPoint Presentation</vt:lpstr>
      <vt:lpstr>PowerPoint Presentation</vt:lpstr>
      <vt:lpstr>PowerPoint Presentation</vt:lpstr>
      <vt:lpstr>Program Pembinaan dan Pemberdayaan Mayarakat dari Penyaluran Manfaat Hasil Pengelolaan dan Pengembangan Harta Benda Wakaf (BWI NO. 04 TAHUN 2010)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 Depan Industri Halal Indonesia: Strategi Bertahan dan Meraih Peluang</dc:title>
  <dc:creator>Ni Putu</dc:creator>
  <cp:lastModifiedBy>syifa zulfah</cp:lastModifiedBy>
  <cp:revision>115</cp:revision>
  <dcterms:created xsi:type="dcterms:W3CDTF">2020-06-26T12:32:03Z</dcterms:created>
  <dcterms:modified xsi:type="dcterms:W3CDTF">2021-03-24T08:47:43Z</dcterms:modified>
</cp:coreProperties>
</file>