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77" r:id="rId6"/>
    <p:sldId id="278" r:id="rId7"/>
    <p:sldId id="282" r:id="rId8"/>
    <p:sldId id="283" r:id="rId9"/>
    <p:sldId id="284" r:id="rId10"/>
    <p:sldId id="285" r:id="rId11"/>
    <p:sldId id="286" r:id="rId12"/>
    <p:sldId id="287" r:id="rId13"/>
    <p:sldId id="279" r:id="rId14"/>
    <p:sldId id="281" r:id="rId15"/>
    <p:sldId id="261" r:id="rId16"/>
    <p:sldId id="263" r:id="rId17"/>
    <p:sldId id="264" r:id="rId18"/>
    <p:sldId id="266" r:id="rId19"/>
    <p:sldId id="267" r:id="rId20"/>
    <p:sldId id="268" r:id="rId21"/>
    <p:sldId id="269" r:id="rId22"/>
    <p:sldId id="275" r:id="rId23"/>
    <p:sldId id="288" r:id="rId24"/>
    <p:sldId id="291"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8A08"/>
    <a:srgbClr val="DBB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p:scale>
          <a:sx n="40" d="100"/>
          <a:sy n="40" d="100"/>
        </p:scale>
        <p:origin x="108"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16A93-BD48-4D89-AC8D-2EFF67BADA40}"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n-US"/>
        </a:p>
      </dgm:t>
    </dgm:pt>
    <dgm:pt modelId="{B651DAD6-F3C0-4A64-96E2-E33712A91E93}">
      <dgm:prSet phldrT="[Text]"/>
      <dgm:spPr/>
      <dgm:t>
        <a:bodyPr/>
        <a:lstStyle/>
        <a:p>
          <a:r>
            <a:rPr lang="id-ID" dirty="0"/>
            <a:t>Aqidah</a:t>
          </a:r>
          <a:endParaRPr lang="en-US" dirty="0"/>
        </a:p>
      </dgm:t>
    </dgm:pt>
    <dgm:pt modelId="{2FCF985F-CFF4-48E0-A9F7-ADB957E43DBC}" type="parTrans" cxnId="{5D1F09F3-AA41-4D17-974A-CF343E9D1F05}">
      <dgm:prSet/>
      <dgm:spPr/>
      <dgm:t>
        <a:bodyPr/>
        <a:lstStyle/>
        <a:p>
          <a:endParaRPr lang="en-US"/>
        </a:p>
      </dgm:t>
    </dgm:pt>
    <dgm:pt modelId="{1AA3F97B-2AA6-4E7F-A705-6876B75E0383}" type="sibTrans" cxnId="{5D1F09F3-AA41-4D17-974A-CF343E9D1F05}">
      <dgm:prSet/>
      <dgm:spPr/>
      <dgm:t>
        <a:bodyPr/>
        <a:lstStyle/>
        <a:p>
          <a:endParaRPr lang="en-US"/>
        </a:p>
      </dgm:t>
    </dgm:pt>
    <dgm:pt modelId="{1A780909-5638-44D4-A075-4D27E8005EB1}">
      <dgm:prSet phldrT="[Text]"/>
      <dgm:spPr/>
      <dgm:t>
        <a:bodyPr/>
        <a:lstStyle/>
        <a:p>
          <a:r>
            <a:rPr lang="id-ID" dirty="0"/>
            <a:t>Meyakini Allah adalah Asy-Syaari’ (Pembuat Aturan)</a:t>
          </a:r>
          <a:endParaRPr lang="en-US" dirty="0"/>
        </a:p>
      </dgm:t>
    </dgm:pt>
    <dgm:pt modelId="{70AE8104-4E24-4DB1-8407-37980BBB2FA9}" type="parTrans" cxnId="{27AA5057-5859-4367-AE81-79A9D4F33AA7}">
      <dgm:prSet/>
      <dgm:spPr/>
      <dgm:t>
        <a:bodyPr/>
        <a:lstStyle/>
        <a:p>
          <a:endParaRPr lang="en-US"/>
        </a:p>
      </dgm:t>
    </dgm:pt>
    <dgm:pt modelId="{5DB261AC-6F6F-42B3-85F9-BB701C1B1B03}" type="sibTrans" cxnId="{27AA5057-5859-4367-AE81-79A9D4F33AA7}">
      <dgm:prSet/>
      <dgm:spPr/>
      <dgm:t>
        <a:bodyPr/>
        <a:lstStyle/>
        <a:p>
          <a:endParaRPr lang="en-US"/>
        </a:p>
      </dgm:t>
    </dgm:pt>
    <dgm:pt modelId="{092077E3-05E4-4735-AF10-8026C03C12E3}">
      <dgm:prSet phldrT="[Text]"/>
      <dgm:spPr/>
      <dgm:t>
        <a:bodyPr/>
        <a:lstStyle/>
        <a:p>
          <a:r>
            <a:rPr lang="id-ID" dirty="0"/>
            <a:t>Halal dan Haram</a:t>
          </a:r>
          <a:endParaRPr lang="en-US" dirty="0"/>
        </a:p>
      </dgm:t>
    </dgm:pt>
    <dgm:pt modelId="{7B74BEC4-A57C-4C48-AA26-3B4F8A60F1B5}" type="parTrans" cxnId="{A70EEDC1-5C49-47BD-A74F-45609419E6E5}">
      <dgm:prSet/>
      <dgm:spPr/>
      <dgm:t>
        <a:bodyPr/>
        <a:lstStyle/>
        <a:p>
          <a:endParaRPr lang="en-US"/>
        </a:p>
      </dgm:t>
    </dgm:pt>
    <dgm:pt modelId="{6B6231C3-643B-451C-B27A-AD87D9588288}" type="sibTrans" cxnId="{A70EEDC1-5C49-47BD-A74F-45609419E6E5}">
      <dgm:prSet/>
      <dgm:spPr/>
      <dgm:t>
        <a:bodyPr/>
        <a:lstStyle/>
        <a:p>
          <a:endParaRPr lang="en-US"/>
        </a:p>
      </dgm:t>
    </dgm:pt>
    <dgm:pt modelId="{505E681F-865A-4FC9-9D0E-EBB47884BE4D}">
      <dgm:prSet phldrT="[Text]"/>
      <dgm:spPr/>
      <dgm:t>
        <a:bodyPr/>
        <a:lstStyle/>
        <a:p>
          <a:r>
            <a:rPr lang="id-ID" dirty="0"/>
            <a:t>Halal = manfaat dan </a:t>
          </a:r>
        </a:p>
        <a:p>
          <a:r>
            <a:rPr lang="id-ID" dirty="0"/>
            <a:t>Haram = Mudharat</a:t>
          </a:r>
          <a:endParaRPr lang="en-US" dirty="0"/>
        </a:p>
      </dgm:t>
    </dgm:pt>
    <dgm:pt modelId="{5FB41BC6-F699-44EE-867C-B162F788487A}" type="parTrans" cxnId="{7BDF4767-769B-4FFD-B3BB-D29F90503BAA}">
      <dgm:prSet/>
      <dgm:spPr/>
      <dgm:t>
        <a:bodyPr/>
        <a:lstStyle/>
        <a:p>
          <a:endParaRPr lang="en-US"/>
        </a:p>
      </dgm:t>
    </dgm:pt>
    <dgm:pt modelId="{E0CDF655-E493-4182-8D2F-B04F45216BAC}" type="sibTrans" cxnId="{7BDF4767-769B-4FFD-B3BB-D29F90503BAA}">
      <dgm:prSet/>
      <dgm:spPr/>
      <dgm:t>
        <a:bodyPr/>
        <a:lstStyle/>
        <a:p>
          <a:endParaRPr lang="en-US"/>
        </a:p>
      </dgm:t>
    </dgm:pt>
    <dgm:pt modelId="{675E2F88-4E17-4AC8-A4C5-D8020BB1EB3F}">
      <dgm:prSet phldrT="[Text]"/>
      <dgm:spPr/>
      <dgm:t>
        <a:bodyPr/>
        <a:lstStyle/>
        <a:p>
          <a:r>
            <a:rPr lang="id-ID" dirty="0"/>
            <a:t>Industri Halal dan Negara</a:t>
          </a:r>
          <a:endParaRPr lang="en-US" dirty="0"/>
        </a:p>
      </dgm:t>
    </dgm:pt>
    <dgm:pt modelId="{5FB838B1-40B9-45DF-8604-D6545CBD76A7}" type="parTrans" cxnId="{994A85D3-EA9C-4782-B9D2-28B26E96CFB0}">
      <dgm:prSet/>
      <dgm:spPr/>
      <dgm:t>
        <a:bodyPr/>
        <a:lstStyle/>
        <a:p>
          <a:endParaRPr lang="en-US"/>
        </a:p>
      </dgm:t>
    </dgm:pt>
    <dgm:pt modelId="{3DB935AD-C9DB-4054-9DFD-F5044A8406B1}" type="sibTrans" cxnId="{994A85D3-EA9C-4782-B9D2-28B26E96CFB0}">
      <dgm:prSet/>
      <dgm:spPr/>
      <dgm:t>
        <a:bodyPr/>
        <a:lstStyle/>
        <a:p>
          <a:endParaRPr lang="en-US"/>
        </a:p>
      </dgm:t>
    </dgm:pt>
    <dgm:pt modelId="{B6134380-7242-47E9-9306-5F9B17CCCE74}">
      <dgm:prSet phldrT="[Text]"/>
      <dgm:spPr/>
      <dgm:t>
        <a:bodyPr/>
        <a:lstStyle/>
        <a:p>
          <a:r>
            <a:rPr lang="id-ID" dirty="0"/>
            <a:t>Kebijakan berbasis Mashlahah</a:t>
          </a:r>
          <a:endParaRPr lang="en-US" dirty="0"/>
        </a:p>
      </dgm:t>
    </dgm:pt>
    <dgm:pt modelId="{04EA0350-334A-4954-9047-FA081BC214D0}" type="parTrans" cxnId="{568DDFDA-0B03-4C5F-9DBE-543985FBFD24}">
      <dgm:prSet/>
      <dgm:spPr/>
      <dgm:t>
        <a:bodyPr/>
        <a:lstStyle/>
        <a:p>
          <a:endParaRPr lang="en-US"/>
        </a:p>
      </dgm:t>
    </dgm:pt>
    <dgm:pt modelId="{E5FAF86A-50E5-4F86-96BE-B67051FE6BD1}" type="sibTrans" cxnId="{568DDFDA-0B03-4C5F-9DBE-543985FBFD24}">
      <dgm:prSet/>
      <dgm:spPr/>
      <dgm:t>
        <a:bodyPr/>
        <a:lstStyle/>
        <a:p>
          <a:endParaRPr lang="en-US"/>
        </a:p>
      </dgm:t>
    </dgm:pt>
    <dgm:pt modelId="{F542270E-E3C8-4E7A-8193-B955636702B4}" type="pres">
      <dgm:prSet presAssocID="{37616A93-BD48-4D89-AC8D-2EFF67BADA40}" presName="Name0" presStyleCnt="0">
        <dgm:presLayoutVars>
          <dgm:chMax/>
          <dgm:chPref/>
          <dgm:dir/>
          <dgm:animLvl val="lvl"/>
        </dgm:presLayoutVars>
      </dgm:prSet>
      <dgm:spPr/>
    </dgm:pt>
    <dgm:pt modelId="{9B757CBF-F114-4EE8-A666-479466623E1C}" type="pres">
      <dgm:prSet presAssocID="{B651DAD6-F3C0-4A64-96E2-E33712A91E93}" presName="composite" presStyleCnt="0"/>
      <dgm:spPr/>
    </dgm:pt>
    <dgm:pt modelId="{53F981BB-8E35-4C74-BFA7-E54DE997C2DD}" type="pres">
      <dgm:prSet presAssocID="{B651DAD6-F3C0-4A64-96E2-E33712A91E93}" presName="Parent1" presStyleLbl="node1" presStyleIdx="0" presStyleCnt="6">
        <dgm:presLayoutVars>
          <dgm:chMax val="1"/>
          <dgm:chPref val="1"/>
          <dgm:bulletEnabled val="1"/>
        </dgm:presLayoutVars>
      </dgm:prSet>
      <dgm:spPr/>
    </dgm:pt>
    <dgm:pt modelId="{A7302A7B-8C20-47E3-AB21-F05F9FAD12D4}" type="pres">
      <dgm:prSet presAssocID="{B651DAD6-F3C0-4A64-96E2-E33712A91E93}" presName="Childtext1" presStyleLbl="revTx" presStyleIdx="0" presStyleCnt="3">
        <dgm:presLayoutVars>
          <dgm:chMax val="0"/>
          <dgm:chPref val="0"/>
          <dgm:bulletEnabled val="1"/>
        </dgm:presLayoutVars>
      </dgm:prSet>
      <dgm:spPr/>
    </dgm:pt>
    <dgm:pt modelId="{F02A5417-CF7C-47F9-AFB3-90C806EAF9C7}" type="pres">
      <dgm:prSet presAssocID="{B651DAD6-F3C0-4A64-96E2-E33712A91E93}" presName="BalanceSpacing" presStyleCnt="0"/>
      <dgm:spPr/>
    </dgm:pt>
    <dgm:pt modelId="{0956054D-3AF0-4837-87DD-5CFBCEEB797A}" type="pres">
      <dgm:prSet presAssocID="{B651DAD6-F3C0-4A64-96E2-E33712A91E93}" presName="BalanceSpacing1" presStyleCnt="0"/>
      <dgm:spPr/>
    </dgm:pt>
    <dgm:pt modelId="{A486DC6D-F7E6-4CEE-A664-BCDEB2463F62}" type="pres">
      <dgm:prSet presAssocID="{1AA3F97B-2AA6-4E7F-A705-6876B75E0383}" presName="Accent1Text" presStyleLbl="node1" presStyleIdx="1" presStyleCnt="6"/>
      <dgm:spPr/>
    </dgm:pt>
    <dgm:pt modelId="{BB0AB358-B9C3-4816-9D59-C0FD2C430092}" type="pres">
      <dgm:prSet presAssocID="{1AA3F97B-2AA6-4E7F-A705-6876B75E0383}" presName="spaceBetweenRectangles" presStyleCnt="0"/>
      <dgm:spPr/>
    </dgm:pt>
    <dgm:pt modelId="{CBFAF0B7-B749-409D-BDB7-F83E2A587C3B}" type="pres">
      <dgm:prSet presAssocID="{092077E3-05E4-4735-AF10-8026C03C12E3}" presName="composite" presStyleCnt="0"/>
      <dgm:spPr/>
    </dgm:pt>
    <dgm:pt modelId="{FDCFA98D-6BF5-4552-B45B-D391F523D010}" type="pres">
      <dgm:prSet presAssocID="{092077E3-05E4-4735-AF10-8026C03C12E3}" presName="Parent1" presStyleLbl="node1" presStyleIdx="2" presStyleCnt="6">
        <dgm:presLayoutVars>
          <dgm:chMax val="1"/>
          <dgm:chPref val="1"/>
          <dgm:bulletEnabled val="1"/>
        </dgm:presLayoutVars>
      </dgm:prSet>
      <dgm:spPr/>
    </dgm:pt>
    <dgm:pt modelId="{8C66E3E9-BF67-4E38-B3FF-7643195FD139}" type="pres">
      <dgm:prSet presAssocID="{092077E3-05E4-4735-AF10-8026C03C12E3}" presName="Childtext1" presStyleLbl="revTx" presStyleIdx="1" presStyleCnt="3">
        <dgm:presLayoutVars>
          <dgm:chMax val="0"/>
          <dgm:chPref val="0"/>
          <dgm:bulletEnabled val="1"/>
        </dgm:presLayoutVars>
      </dgm:prSet>
      <dgm:spPr/>
    </dgm:pt>
    <dgm:pt modelId="{A1D83709-0E93-4533-A421-3D74D8BB5A34}" type="pres">
      <dgm:prSet presAssocID="{092077E3-05E4-4735-AF10-8026C03C12E3}" presName="BalanceSpacing" presStyleCnt="0"/>
      <dgm:spPr/>
    </dgm:pt>
    <dgm:pt modelId="{59ECD67C-3F25-4885-9529-809EE8995770}" type="pres">
      <dgm:prSet presAssocID="{092077E3-05E4-4735-AF10-8026C03C12E3}" presName="BalanceSpacing1" presStyleCnt="0"/>
      <dgm:spPr/>
    </dgm:pt>
    <dgm:pt modelId="{610967EF-8B3C-4E10-8470-55BAF335852E}" type="pres">
      <dgm:prSet presAssocID="{6B6231C3-643B-451C-B27A-AD87D9588288}" presName="Accent1Text" presStyleLbl="node1" presStyleIdx="3" presStyleCnt="6"/>
      <dgm:spPr/>
    </dgm:pt>
    <dgm:pt modelId="{E6527137-D36F-4979-96E9-4E8753C6C5B2}" type="pres">
      <dgm:prSet presAssocID="{6B6231C3-643B-451C-B27A-AD87D9588288}" presName="spaceBetweenRectangles" presStyleCnt="0"/>
      <dgm:spPr/>
    </dgm:pt>
    <dgm:pt modelId="{CB0EA762-A14E-413A-A1EC-F94C68803B09}" type="pres">
      <dgm:prSet presAssocID="{675E2F88-4E17-4AC8-A4C5-D8020BB1EB3F}" presName="composite" presStyleCnt="0"/>
      <dgm:spPr/>
    </dgm:pt>
    <dgm:pt modelId="{83BCCB9C-07A1-49E0-AA52-E9AEC61C8D15}" type="pres">
      <dgm:prSet presAssocID="{675E2F88-4E17-4AC8-A4C5-D8020BB1EB3F}" presName="Parent1" presStyleLbl="node1" presStyleIdx="4" presStyleCnt="6">
        <dgm:presLayoutVars>
          <dgm:chMax val="1"/>
          <dgm:chPref val="1"/>
          <dgm:bulletEnabled val="1"/>
        </dgm:presLayoutVars>
      </dgm:prSet>
      <dgm:spPr/>
    </dgm:pt>
    <dgm:pt modelId="{0449FDB9-5D8A-4708-BAEA-C724C9D5064C}" type="pres">
      <dgm:prSet presAssocID="{675E2F88-4E17-4AC8-A4C5-D8020BB1EB3F}" presName="Childtext1" presStyleLbl="revTx" presStyleIdx="2" presStyleCnt="3">
        <dgm:presLayoutVars>
          <dgm:chMax val="0"/>
          <dgm:chPref val="0"/>
          <dgm:bulletEnabled val="1"/>
        </dgm:presLayoutVars>
      </dgm:prSet>
      <dgm:spPr/>
    </dgm:pt>
    <dgm:pt modelId="{7E33FBE5-EF6F-4156-A3F5-6A621BF74457}" type="pres">
      <dgm:prSet presAssocID="{675E2F88-4E17-4AC8-A4C5-D8020BB1EB3F}" presName="BalanceSpacing" presStyleCnt="0"/>
      <dgm:spPr/>
    </dgm:pt>
    <dgm:pt modelId="{0A9A055D-D0B1-44CF-8102-B898D703C180}" type="pres">
      <dgm:prSet presAssocID="{675E2F88-4E17-4AC8-A4C5-D8020BB1EB3F}" presName="BalanceSpacing1" presStyleCnt="0"/>
      <dgm:spPr/>
    </dgm:pt>
    <dgm:pt modelId="{D5553FDF-F388-4971-B845-A2DA92AB5C1E}" type="pres">
      <dgm:prSet presAssocID="{3DB935AD-C9DB-4054-9DFD-F5044A8406B1}" presName="Accent1Text" presStyleLbl="node1" presStyleIdx="5" presStyleCnt="6"/>
      <dgm:spPr/>
    </dgm:pt>
  </dgm:ptLst>
  <dgm:cxnLst>
    <dgm:cxn modelId="{78D3F008-0202-4598-818F-7D843E106F95}" type="presOf" srcId="{37616A93-BD48-4D89-AC8D-2EFF67BADA40}" destId="{F542270E-E3C8-4E7A-8193-B955636702B4}" srcOrd="0" destOrd="0" presId="urn:microsoft.com/office/officeart/2008/layout/AlternatingHexagons"/>
    <dgm:cxn modelId="{7BDF4767-769B-4FFD-B3BB-D29F90503BAA}" srcId="{092077E3-05E4-4735-AF10-8026C03C12E3}" destId="{505E681F-865A-4FC9-9D0E-EBB47884BE4D}" srcOrd="0" destOrd="0" parTransId="{5FB41BC6-F699-44EE-867C-B162F788487A}" sibTransId="{E0CDF655-E493-4182-8D2F-B04F45216BAC}"/>
    <dgm:cxn modelId="{8A90C068-2A9C-437F-9F94-45B46EB9FD99}" type="presOf" srcId="{6B6231C3-643B-451C-B27A-AD87D9588288}" destId="{610967EF-8B3C-4E10-8470-55BAF335852E}" srcOrd="0" destOrd="0" presId="urn:microsoft.com/office/officeart/2008/layout/AlternatingHexagons"/>
    <dgm:cxn modelId="{C0227B74-DC9A-418C-A4A1-91274A999FF8}" type="presOf" srcId="{B651DAD6-F3C0-4A64-96E2-E33712A91E93}" destId="{53F981BB-8E35-4C74-BFA7-E54DE997C2DD}" srcOrd="0" destOrd="0" presId="urn:microsoft.com/office/officeart/2008/layout/AlternatingHexagons"/>
    <dgm:cxn modelId="{27AA5057-5859-4367-AE81-79A9D4F33AA7}" srcId="{B651DAD6-F3C0-4A64-96E2-E33712A91E93}" destId="{1A780909-5638-44D4-A075-4D27E8005EB1}" srcOrd="0" destOrd="0" parTransId="{70AE8104-4E24-4DB1-8407-37980BBB2FA9}" sibTransId="{5DB261AC-6F6F-42B3-85F9-BB701C1B1B03}"/>
    <dgm:cxn modelId="{BB2C397F-8799-4EB9-9507-E55D51B9160C}" type="presOf" srcId="{B6134380-7242-47E9-9306-5F9B17CCCE74}" destId="{0449FDB9-5D8A-4708-BAEA-C724C9D5064C}" srcOrd="0" destOrd="0" presId="urn:microsoft.com/office/officeart/2008/layout/AlternatingHexagons"/>
    <dgm:cxn modelId="{A2FE7585-95BA-472B-9D48-5B6C2F09D5CC}" type="presOf" srcId="{1A780909-5638-44D4-A075-4D27E8005EB1}" destId="{A7302A7B-8C20-47E3-AB21-F05F9FAD12D4}" srcOrd="0" destOrd="0" presId="urn:microsoft.com/office/officeart/2008/layout/AlternatingHexagons"/>
    <dgm:cxn modelId="{8FFF5EAB-B1AB-4822-A3B9-50262C152289}" type="presOf" srcId="{1AA3F97B-2AA6-4E7F-A705-6876B75E0383}" destId="{A486DC6D-F7E6-4CEE-A664-BCDEB2463F62}" srcOrd="0" destOrd="0" presId="urn:microsoft.com/office/officeart/2008/layout/AlternatingHexagons"/>
    <dgm:cxn modelId="{A70EEDC1-5C49-47BD-A74F-45609419E6E5}" srcId="{37616A93-BD48-4D89-AC8D-2EFF67BADA40}" destId="{092077E3-05E4-4735-AF10-8026C03C12E3}" srcOrd="1" destOrd="0" parTransId="{7B74BEC4-A57C-4C48-AA26-3B4F8A60F1B5}" sibTransId="{6B6231C3-643B-451C-B27A-AD87D9588288}"/>
    <dgm:cxn modelId="{82E7A2D0-4047-4077-9D39-BE2E9EBB1C8F}" type="presOf" srcId="{3DB935AD-C9DB-4054-9DFD-F5044A8406B1}" destId="{D5553FDF-F388-4971-B845-A2DA92AB5C1E}" srcOrd="0" destOrd="0" presId="urn:microsoft.com/office/officeart/2008/layout/AlternatingHexagons"/>
    <dgm:cxn modelId="{994A85D3-EA9C-4782-B9D2-28B26E96CFB0}" srcId="{37616A93-BD48-4D89-AC8D-2EFF67BADA40}" destId="{675E2F88-4E17-4AC8-A4C5-D8020BB1EB3F}" srcOrd="2" destOrd="0" parTransId="{5FB838B1-40B9-45DF-8604-D6545CBD76A7}" sibTransId="{3DB935AD-C9DB-4054-9DFD-F5044A8406B1}"/>
    <dgm:cxn modelId="{568DDFDA-0B03-4C5F-9DBE-543985FBFD24}" srcId="{675E2F88-4E17-4AC8-A4C5-D8020BB1EB3F}" destId="{B6134380-7242-47E9-9306-5F9B17CCCE74}" srcOrd="0" destOrd="0" parTransId="{04EA0350-334A-4954-9047-FA081BC214D0}" sibTransId="{E5FAF86A-50E5-4F86-96BE-B67051FE6BD1}"/>
    <dgm:cxn modelId="{6DBA0FE9-2FB5-4502-B7C7-04C54BF8F76E}" type="presOf" srcId="{505E681F-865A-4FC9-9D0E-EBB47884BE4D}" destId="{8C66E3E9-BF67-4E38-B3FF-7643195FD139}" srcOrd="0" destOrd="0" presId="urn:microsoft.com/office/officeart/2008/layout/AlternatingHexagons"/>
    <dgm:cxn modelId="{854106EE-FC5A-4F9D-9915-8F885415ADD0}" type="presOf" srcId="{675E2F88-4E17-4AC8-A4C5-D8020BB1EB3F}" destId="{83BCCB9C-07A1-49E0-AA52-E9AEC61C8D15}" srcOrd="0" destOrd="0" presId="urn:microsoft.com/office/officeart/2008/layout/AlternatingHexagons"/>
    <dgm:cxn modelId="{5D1F09F3-AA41-4D17-974A-CF343E9D1F05}" srcId="{37616A93-BD48-4D89-AC8D-2EFF67BADA40}" destId="{B651DAD6-F3C0-4A64-96E2-E33712A91E93}" srcOrd="0" destOrd="0" parTransId="{2FCF985F-CFF4-48E0-A9F7-ADB957E43DBC}" sibTransId="{1AA3F97B-2AA6-4E7F-A705-6876B75E0383}"/>
    <dgm:cxn modelId="{E85814FC-9E5C-4F9F-BCB7-D20A5C6E9EE0}" type="presOf" srcId="{092077E3-05E4-4735-AF10-8026C03C12E3}" destId="{FDCFA98D-6BF5-4552-B45B-D391F523D010}" srcOrd="0" destOrd="0" presId="urn:microsoft.com/office/officeart/2008/layout/AlternatingHexagons"/>
    <dgm:cxn modelId="{DA3A3767-D6B2-4B42-A802-4F150B5EA936}" type="presParOf" srcId="{F542270E-E3C8-4E7A-8193-B955636702B4}" destId="{9B757CBF-F114-4EE8-A666-479466623E1C}" srcOrd="0" destOrd="0" presId="urn:microsoft.com/office/officeart/2008/layout/AlternatingHexagons"/>
    <dgm:cxn modelId="{03BF3716-757C-43B0-86F7-25CDDEC8B4B9}" type="presParOf" srcId="{9B757CBF-F114-4EE8-A666-479466623E1C}" destId="{53F981BB-8E35-4C74-BFA7-E54DE997C2DD}" srcOrd="0" destOrd="0" presId="urn:microsoft.com/office/officeart/2008/layout/AlternatingHexagons"/>
    <dgm:cxn modelId="{FFBF015F-6799-445C-91FC-5FEC6325EA17}" type="presParOf" srcId="{9B757CBF-F114-4EE8-A666-479466623E1C}" destId="{A7302A7B-8C20-47E3-AB21-F05F9FAD12D4}" srcOrd="1" destOrd="0" presId="urn:microsoft.com/office/officeart/2008/layout/AlternatingHexagons"/>
    <dgm:cxn modelId="{DB767E68-FEB0-47DC-AADD-0BA502F56E3C}" type="presParOf" srcId="{9B757CBF-F114-4EE8-A666-479466623E1C}" destId="{F02A5417-CF7C-47F9-AFB3-90C806EAF9C7}" srcOrd="2" destOrd="0" presId="urn:microsoft.com/office/officeart/2008/layout/AlternatingHexagons"/>
    <dgm:cxn modelId="{1664F9D4-3FE3-48D0-AD2D-B852DFFBA883}" type="presParOf" srcId="{9B757CBF-F114-4EE8-A666-479466623E1C}" destId="{0956054D-3AF0-4837-87DD-5CFBCEEB797A}" srcOrd="3" destOrd="0" presId="urn:microsoft.com/office/officeart/2008/layout/AlternatingHexagons"/>
    <dgm:cxn modelId="{D4576E01-F305-4AB9-B712-5278F7CEC1B0}" type="presParOf" srcId="{9B757CBF-F114-4EE8-A666-479466623E1C}" destId="{A486DC6D-F7E6-4CEE-A664-BCDEB2463F62}" srcOrd="4" destOrd="0" presId="urn:microsoft.com/office/officeart/2008/layout/AlternatingHexagons"/>
    <dgm:cxn modelId="{218BAA2C-666A-4025-A560-6386621F3C07}" type="presParOf" srcId="{F542270E-E3C8-4E7A-8193-B955636702B4}" destId="{BB0AB358-B9C3-4816-9D59-C0FD2C430092}" srcOrd="1" destOrd="0" presId="urn:microsoft.com/office/officeart/2008/layout/AlternatingHexagons"/>
    <dgm:cxn modelId="{6B157A77-DADE-467B-9971-94FE1E52307F}" type="presParOf" srcId="{F542270E-E3C8-4E7A-8193-B955636702B4}" destId="{CBFAF0B7-B749-409D-BDB7-F83E2A587C3B}" srcOrd="2" destOrd="0" presId="urn:microsoft.com/office/officeart/2008/layout/AlternatingHexagons"/>
    <dgm:cxn modelId="{F686290F-CC5E-476E-A647-394CC4BB8247}" type="presParOf" srcId="{CBFAF0B7-B749-409D-BDB7-F83E2A587C3B}" destId="{FDCFA98D-6BF5-4552-B45B-D391F523D010}" srcOrd="0" destOrd="0" presId="urn:microsoft.com/office/officeart/2008/layout/AlternatingHexagons"/>
    <dgm:cxn modelId="{770EA79F-0DF8-45D5-86C3-80162515D340}" type="presParOf" srcId="{CBFAF0B7-B749-409D-BDB7-F83E2A587C3B}" destId="{8C66E3E9-BF67-4E38-B3FF-7643195FD139}" srcOrd="1" destOrd="0" presId="urn:microsoft.com/office/officeart/2008/layout/AlternatingHexagons"/>
    <dgm:cxn modelId="{93528A1B-2BB4-4C7D-94C0-C846086B4D11}" type="presParOf" srcId="{CBFAF0B7-B749-409D-BDB7-F83E2A587C3B}" destId="{A1D83709-0E93-4533-A421-3D74D8BB5A34}" srcOrd="2" destOrd="0" presId="urn:microsoft.com/office/officeart/2008/layout/AlternatingHexagons"/>
    <dgm:cxn modelId="{8F32214C-BD77-4BB2-8D75-047191DA5742}" type="presParOf" srcId="{CBFAF0B7-B749-409D-BDB7-F83E2A587C3B}" destId="{59ECD67C-3F25-4885-9529-809EE8995770}" srcOrd="3" destOrd="0" presId="urn:microsoft.com/office/officeart/2008/layout/AlternatingHexagons"/>
    <dgm:cxn modelId="{1572859C-4E70-40A6-A16B-D3F684731C30}" type="presParOf" srcId="{CBFAF0B7-B749-409D-BDB7-F83E2A587C3B}" destId="{610967EF-8B3C-4E10-8470-55BAF335852E}" srcOrd="4" destOrd="0" presId="urn:microsoft.com/office/officeart/2008/layout/AlternatingHexagons"/>
    <dgm:cxn modelId="{D5D3986E-CF26-4E3D-A125-6295DC53485A}" type="presParOf" srcId="{F542270E-E3C8-4E7A-8193-B955636702B4}" destId="{E6527137-D36F-4979-96E9-4E8753C6C5B2}" srcOrd="3" destOrd="0" presId="urn:microsoft.com/office/officeart/2008/layout/AlternatingHexagons"/>
    <dgm:cxn modelId="{7D1BE433-A86F-42F2-B227-2274FC1D14CB}" type="presParOf" srcId="{F542270E-E3C8-4E7A-8193-B955636702B4}" destId="{CB0EA762-A14E-413A-A1EC-F94C68803B09}" srcOrd="4" destOrd="0" presId="urn:microsoft.com/office/officeart/2008/layout/AlternatingHexagons"/>
    <dgm:cxn modelId="{853846D4-02E5-40BA-87BA-010C976F25EA}" type="presParOf" srcId="{CB0EA762-A14E-413A-A1EC-F94C68803B09}" destId="{83BCCB9C-07A1-49E0-AA52-E9AEC61C8D15}" srcOrd="0" destOrd="0" presId="urn:microsoft.com/office/officeart/2008/layout/AlternatingHexagons"/>
    <dgm:cxn modelId="{F0E7FB13-C306-40DB-BAD8-6E73448FA856}" type="presParOf" srcId="{CB0EA762-A14E-413A-A1EC-F94C68803B09}" destId="{0449FDB9-5D8A-4708-BAEA-C724C9D5064C}" srcOrd="1" destOrd="0" presId="urn:microsoft.com/office/officeart/2008/layout/AlternatingHexagons"/>
    <dgm:cxn modelId="{D75C51F1-46CD-438B-A02E-BDD1C78D94FD}" type="presParOf" srcId="{CB0EA762-A14E-413A-A1EC-F94C68803B09}" destId="{7E33FBE5-EF6F-4156-A3F5-6A621BF74457}" srcOrd="2" destOrd="0" presId="urn:microsoft.com/office/officeart/2008/layout/AlternatingHexagons"/>
    <dgm:cxn modelId="{68193690-CDD4-4E43-A006-552F4531AFF2}" type="presParOf" srcId="{CB0EA762-A14E-413A-A1EC-F94C68803B09}" destId="{0A9A055D-D0B1-44CF-8102-B898D703C180}" srcOrd="3" destOrd="0" presId="urn:microsoft.com/office/officeart/2008/layout/AlternatingHexagons"/>
    <dgm:cxn modelId="{59A3E08D-FB98-4A8A-9E59-BD011EA84544}" type="presParOf" srcId="{CB0EA762-A14E-413A-A1EC-F94C68803B09}" destId="{D5553FDF-F388-4971-B845-A2DA92AB5C1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9025B-AD7C-4C7F-BC80-569035709481}" type="doc">
      <dgm:prSet loTypeId="urn:microsoft.com/office/officeart/2005/8/layout/cycle3" loCatId="cycle" qsTypeId="urn:microsoft.com/office/officeart/2005/8/quickstyle/3d1" qsCatId="3D" csTypeId="urn:microsoft.com/office/officeart/2005/8/colors/colorful1" csCatId="colorful" phldr="1"/>
      <dgm:spPr/>
      <dgm:t>
        <a:bodyPr/>
        <a:lstStyle/>
        <a:p>
          <a:endParaRPr lang="en-US"/>
        </a:p>
      </dgm:t>
    </dgm:pt>
    <dgm:pt modelId="{A30578E3-8CBB-4BE1-A180-D301C42713D7}">
      <dgm:prSet phldrT="[Text]"/>
      <dgm:spPr/>
      <dgm:t>
        <a:bodyPr/>
        <a:lstStyle/>
        <a:p>
          <a:r>
            <a:rPr lang="es-ES" b="0" i="0" dirty="0"/>
            <a:t>UU No. 7 </a:t>
          </a:r>
          <a:r>
            <a:rPr lang="es-ES" b="0" i="0" dirty="0" err="1"/>
            <a:t>Tahun</a:t>
          </a:r>
          <a:r>
            <a:rPr lang="es-ES" b="0" i="0" dirty="0"/>
            <a:t> 1992</a:t>
          </a:r>
          <a:r>
            <a:rPr lang="id-ID" b="0" i="0" dirty="0"/>
            <a:t> </a:t>
          </a:r>
        </a:p>
        <a:p>
          <a:r>
            <a:rPr lang="id-ID" dirty="0"/>
            <a:t>Sistem Bagi Hasil </a:t>
          </a:r>
          <a:endParaRPr lang="en-US" dirty="0"/>
        </a:p>
      </dgm:t>
    </dgm:pt>
    <dgm:pt modelId="{69DB3496-D3C7-4536-8A9A-0679D615E9E1}" type="parTrans" cxnId="{032A0AE8-8C6B-4B83-A3EA-4E94C2FA773F}">
      <dgm:prSet/>
      <dgm:spPr/>
      <dgm:t>
        <a:bodyPr/>
        <a:lstStyle/>
        <a:p>
          <a:endParaRPr lang="en-US"/>
        </a:p>
      </dgm:t>
    </dgm:pt>
    <dgm:pt modelId="{55C2C0BD-1A43-448E-83B5-AB47B8C12441}" type="sibTrans" cxnId="{032A0AE8-8C6B-4B83-A3EA-4E94C2FA773F}">
      <dgm:prSet/>
      <dgm:spPr/>
      <dgm:t>
        <a:bodyPr/>
        <a:lstStyle/>
        <a:p>
          <a:endParaRPr lang="en-US"/>
        </a:p>
      </dgm:t>
    </dgm:pt>
    <dgm:pt modelId="{21B7B16B-AFD0-49F1-9474-15273D81217A}">
      <dgm:prSet phldrT="[Text]"/>
      <dgm:spPr/>
      <dgm:t>
        <a:bodyPr/>
        <a:lstStyle/>
        <a:p>
          <a:r>
            <a:rPr lang="id-ID" b="0" i="0" dirty="0"/>
            <a:t>Jo. </a:t>
          </a:r>
          <a:r>
            <a:rPr lang="es-ES" b="0" i="0" dirty="0"/>
            <a:t>UU No. 10 </a:t>
          </a:r>
          <a:r>
            <a:rPr lang="es-ES" b="0" i="0" dirty="0" err="1"/>
            <a:t>Tahun</a:t>
          </a:r>
          <a:r>
            <a:rPr lang="es-ES" b="0" i="0" dirty="0"/>
            <a:t> 1998</a:t>
          </a:r>
          <a:endParaRPr lang="id-ID" b="0" i="0" dirty="0"/>
        </a:p>
        <a:p>
          <a:r>
            <a:rPr lang="id-ID" b="0" i="0" dirty="0"/>
            <a:t>Sistem Syariah</a:t>
          </a:r>
          <a:endParaRPr lang="en-US" dirty="0"/>
        </a:p>
      </dgm:t>
    </dgm:pt>
    <dgm:pt modelId="{09A010E1-CF36-47AB-9EF7-7EAD7E8D0900}" type="parTrans" cxnId="{BFFA7864-63B4-49E1-860E-48B89F7F455D}">
      <dgm:prSet/>
      <dgm:spPr/>
      <dgm:t>
        <a:bodyPr/>
        <a:lstStyle/>
        <a:p>
          <a:endParaRPr lang="en-US"/>
        </a:p>
      </dgm:t>
    </dgm:pt>
    <dgm:pt modelId="{AAC2CCD0-3CBE-4A4A-AAB7-BF39B6205639}" type="sibTrans" cxnId="{BFFA7864-63B4-49E1-860E-48B89F7F455D}">
      <dgm:prSet/>
      <dgm:spPr/>
      <dgm:t>
        <a:bodyPr/>
        <a:lstStyle/>
        <a:p>
          <a:endParaRPr lang="en-US"/>
        </a:p>
      </dgm:t>
    </dgm:pt>
    <dgm:pt modelId="{03BED0F1-5262-45BB-9218-886C80182691}">
      <dgm:prSet phldrT="[Text]"/>
      <dgm:spPr/>
      <dgm:t>
        <a:bodyPr/>
        <a:lstStyle/>
        <a:p>
          <a:r>
            <a:rPr lang="es-ES" b="0" i="0" dirty="0"/>
            <a:t>UU No. 23 </a:t>
          </a:r>
          <a:r>
            <a:rPr lang="es-ES" b="0" i="0" dirty="0" err="1"/>
            <a:t>Tahun</a:t>
          </a:r>
          <a:r>
            <a:rPr lang="es-ES" b="0" i="0" dirty="0"/>
            <a:t> 1999</a:t>
          </a:r>
          <a:endParaRPr lang="id-ID" b="0" i="0" dirty="0"/>
        </a:p>
        <a:p>
          <a:r>
            <a:rPr lang="id-ID" b="0" i="0" dirty="0"/>
            <a:t>Dapat Sistem Syaria</a:t>
          </a:r>
          <a:endParaRPr lang="en-US" dirty="0"/>
        </a:p>
      </dgm:t>
    </dgm:pt>
    <dgm:pt modelId="{DC4BE824-071E-482C-9AEB-1DEF421BF50F}" type="parTrans" cxnId="{032E3A0A-8586-4ACF-993B-0E13DEF49C44}">
      <dgm:prSet/>
      <dgm:spPr/>
      <dgm:t>
        <a:bodyPr/>
        <a:lstStyle/>
        <a:p>
          <a:endParaRPr lang="en-US"/>
        </a:p>
      </dgm:t>
    </dgm:pt>
    <dgm:pt modelId="{5171AE10-7267-493A-8B30-DD9F6E824EBF}" type="sibTrans" cxnId="{032E3A0A-8586-4ACF-993B-0E13DEF49C44}">
      <dgm:prSet/>
      <dgm:spPr/>
      <dgm:t>
        <a:bodyPr/>
        <a:lstStyle/>
        <a:p>
          <a:endParaRPr lang="en-US"/>
        </a:p>
      </dgm:t>
    </dgm:pt>
    <dgm:pt modelId="{C45CE1D5-6E22-4FCD-AABD-8AE1304FBCE3}">
      <dgm:prSet phldrT="[Text]"/>
      <dgm:spPr/>
      <dgm:t>
        <a:bodyPr/>
        <a:lstStyle/>
        <a:p>
          <a:r>
            <a:rPr lang="id-ID" b="0" i="0" dirty="0"/>
            <a:t>PBI No. 8/3/PBI/2006</a:t>
          </a:r>
        </a:p>
        <a:p>
          <a:r>
            <a:rPr lang="id-ID" b="0" i="0" dirty="0"/>
            <a:t>Chanelling System</a:t>
          </a:r>
          <a:endParaRPr lang="en-US" dirty="0"/>
        </a:p>
      </dgm:t>
    </dgm:pt>
    <dgm:pt modelId="{874BCA89-CED2-4E9F-B033-C3CB20B88C93}" type="parTrans" cxnId="{71B05ABF-9315-42ED-8612-03745B0CE90C}">
      <dgm:prSet/>
      <dgm:spPr/>
      <dgm:t>
        <a:bodyPr/>
        <a:lstStyle/>
        <a:p>
          <a:endParaRPr lang="en-US"/>
        </a:p>
      </dgm:t>
    </dgm:pt>
    <dgm:pt modelId="{1F86FCAF-2FF6-47B6-9CB7-306F99A70812}" type="sibTrans" cxnId="{71B05ABF-9315-42ED-8612-03745B0CE90C}">
      <dgm:prSet/>
      <dgm:spPr/>
      <dgm:t>
        <a:bodyPr/>
        <a:lstStyle/>
        <a:p>
          <a:endParaRPr lang="en-US"/>
        </a:p>
      </dgm:t>
    </dgm:pt>
    <dgm:pt modelId="{DD098E0E-E656-4F58-8BE2-DD1578884915}">
      <dgm:prSet phldrT="[Text]"/>
      <dgm:spPr/>
      <dgm:t>
        <a:bodyPr/>
        <a:lstStyle/>
        <a:p>
          <a:r>
            <a:rPr lang="id-ID" dirty="0"/>
            <a:t>UU</a:t>
          </a:r>
          <a:r>
            <a:rPr lang="id-ID" baseline="0" dirty="0"/>
            <a:t> No. 21/2008 </a:t>
          </a:r>
        </a:p>
        <a:p>
          <a:r>
            <a:rPr lang="id-ID" baseline="0" dirty="0"/>
            <a:t>Perbankan Syariah</a:t>
          </a:r>
          <a:endParaRPr lang="en-US" dirty="0"/>
        </a:p>
      </dgm:t>
    </dgm:pt>
    <dgm:pt modelId="{FA062B72-EF03-4F27-ACB4-04255F10C72B}" type="parTrans" cxnId="{FB5CEB86-0A1A-4297-8934-E70B84F4FE6F}">
      <dgm:prSet/>
      <dgm:spPr/>
      <dgm:t>
        <a:bodyPr/>
        <a:lstStyle/>
        <a:p>
          <a:endParaRPr lang="en-US"/>
        </a:p>
      </dgm:t>
    </dgm:pt>
    <dgm:pt modelId="{F3582F11-FFA7-4AE7-87FD-F9BE3C69409A}" type="sibTrans" cxnId="{FB5CEB86-0A1A-4297-8934-E70B84F4FE6F}">
      <dgm:prSet/>
      <dgm:spPr/>
      <dgm:t>
        <a:bodyPr/>
        <a:lstStyle/>
        <a:p>
          <a:endParaRPr lang="en-US"/>
        </a:p>
      </dgm:t>
    </dgm:pt>
    <dgm:pt modelId="{5D291B76-AA7C-46CD-9286-621C568AEFC5}" type="pres">
      <dgm:prSet presAssocID="{D5A9025B-AD7C-4C7F-BC80-569035709481}" presName="Name0" presStyleCnt="0">
        <dgm:presLayoutVars>
          <dgm:dir/>
          <dgm:resizeHandles val="exact"/>
        </dgm:presLayoutVars>
      </dgm:prSet>
      <dgm:spPr/>
    </dgm:pt>
    <dgm:pt modelId="{19FD9014-EC22-4CED-9AA9-E28A222F00A2}" type="pres">
      <dgm:prSet presAssocID="{D5A9025B-AD7C-4C7F-BC80-569035709481}" presName="cycle" presStyleCnt="0"/>
      <dgm:spPr/>
    </dgm:pt>
    <dgm:pt modelId="{C047BCFD-C551-43FF-B575-A74177A9C0BA}" type="pres">
      <dgm:prSet presAssocID="{A30578E3-8CBB-4BE1-A180-D301C42713D7}" presName="nodeFirstNode" presStyleLbl="node1" presStyleIdx="0" presStyleCnt="5">
        <dgm:presLayoutVars>
          <dgm:bulletEnabled val="1"/>
        </dgm:presLayoutVars>
      </dgm:prSet>
      <dgm:spPr/>
    </dgm:pt>
    <dgm:pt modelId="{DCAB6A58-8E67-4324-B700-E12DCC46D16E}" type="pres">
      <dgm:prSet presAssocID="{55C2C0BD-1A43-448E-83B5-AB47B8C12441}" presName="sibTransFirstNode" presStyleLbl="bgShp" presStyleIdx="0" presStyleCnt="1"/>
      <dgm:spPr/>
    </dgm:pt>
    <dgm:pt modelId="{4EC1BEEC-E5D9-4930-93AA-E93F1F989EAF}" type="pres">
      <dgm:prSet presAssocID="{21B7B16B-AFD0-49F1-9474-15273D81217A}" presName="nodeFollowingNodes" presStyleLbl="node1" presStyleIdx="1" presStyleCnt="5">
        <dgm:presLayoutVars>
          <dgm:bulletEnabled val="1"/>
        </dgm:presLayoutVars>
      </dgm:prSet>
      <dgm:spPr/>
    </dgm:pt>
    <dgm:pt modelId="{FCFA3203-3230-46AB-8D8F-384074FB00E2}" type="pres">
      <dgm:prSet presAssocID="{03BED0F1-5262-45BB-9218-886C80182691}" presName="nodeFollowingNodes" presStyleLbl="node1" presStyleIdx="2" presStyleCnt="5">
        <dgm:presLayoutVars>
          <dgm:bulletEnabled val="1"/>
        </dgm:presLayoutVars>
      </dgm:prSet>
      <dgm:spPr/>
    </dgm:pt>
    <dgm:pt modelId="{E4DA14BB-C521-4805-B69A-7D392C10FADF}" type="pres">
      <dgm:prSet presAssocID="{C45CE1D5-6E22-4FCD-AABD-8AE1304FBCE3}" presName="nodeFollowingNodes" presStyleLbl="node1" presStyleIdx="3" presStyleCnt="5">
        <dgm:presLayoutVars>
          <dgm:bulletEnabled val="1"/>
        </dgm:presLayoutVars>
      </dgm:prSet>
      <dgm:spPr/>
    </dgm:pt>
    <dgm:pt modelId="{A7CB7BCC-1BE7-4E45-8AE4-8D9922FF193C}" type="pres">
      <dgm:prSet presAssocID="{DD098E0E-E656-4F58-8BE2-DD1578884915}" presName="nodeFollowingNodes" presStyleLbl="node1" presStyleIdx="4" presStyleCnt="5">
        <dgm:presLayoutVars>
          <dgm:bulletEnabled val="1"/>
        </dgm:presLayoutVars>
      </dgm:prSet>
      <dgm:spPr/>
    </dgm:pt>
  </dgm:ptLst>
  <dgm:cxnLst>
    <dgm:cxn modelId="{032E3A0A-8586-4ACF-993B-0E13DEF49C44}" srcId="{D5A9025B-AD7C-4C7F-BC80-569035709481}" destId="{03BED0F1-5262-45BB-9218-886C80182691}" srcOrd="2" destOrd="0" parTransId="{DC4BE824-071E-482C-9AEB-1DEF421BF50F}" sibTransId="{5171AE10-7267-493A-8B30-DD9F6E824EBF}"/>
    <dgm:cxn modelId="{7E2D482B-6A6D-41B2-9083-BE136E926138}" type="presOf" srcId="{C45CE1D5-6E22-4FCD-AABD-8AE1304FBCE3}" destId="{E4DA14BB-C521-4805-B69A-7D392C10FADF}" srcOrd="0" destOrd="0" presId="urn:microsoft.com/office/officeart/2005/8/layout/cycle3"/>
    <dgm:cxn modelId="{97F2C65C-8598-42E4-8CB8-B2659107385D}" type="presOf" srcId="{55C2C0BD-1A43-448E-83B5-AB47B8C12441}" destId="{DCAB6A58-8E67-4324-B700-E12DCC46D16E}" srcOrd="0" destOrd="0" presId="urn:microsoft.com/office/officeart/2005/8/layout/cycle3"/>
    <dgm:cxn modelId="{BFFA7864-63B4-49E1-860E-48B89F7F455D}" srcId="{D5A9025B-AD7C-4C7F-BC80-569035709481}" destId="{21B7B16B-AFD0-49F1-9474-15273D81217A}" srcOrd="1" destOrd="0" parTransId="{09A010E1-CF36-47AB-9EF7-7EAD7E8D0900}" sibTransId="{AAC2CCD0-3CBE-4A4A-AAB7-BF39B6205639}"/>
    <dgm:cxn modelId="{8BA6E74F-B821-4BA5-8744-86CCBA5DA0F8}" type="presOf" srcId="{D5A9025B-AD7C-4C7F-BC80-569035709481}" destId="{5D291B76-AA7C-46CD-9286-621C568AEFC5}" srcOrd="0" destOrd="0" presId="urn:microsoft.com/office/officeart/2005/8/layout/cycle3"/>
    <dgm:cxn modelId="{BE3CAD85-5762-4F1A-9A09-399C30C68A49}" type="presOf" srcId="{21B7B16B-AFD0-49F1-9474-15273D81217A}" destId="{4EC1BEEC-E5D9-4930-93AA-E93F1F989EAF}" srcOrd="0" destOrd="0" presId="urn:microsoft.com/office/officeart/2005/8/layout/cycle3"/>
    <dgm:cxn modelId="{FB5CEB86-0A1A-4297-8934-E70B84F4FE6F}" srcId="{D5A9025B-AD7C-4C7F-BC80-569035709481}" destId="{DD098E0E-E656-4F58-8BE2-DD1578884915}" srcOrd="4" destOrd="0" parTransId="{FA062B72-EF03-4F27-ACB4-04255F10C72B}" sibTransId="{F3582F11-FFA7-4AE7-87FD-F9BE3C69409A}"/>
    <dgm:cxn modelId="{1FCC17BE-E4E9-403C-B875-7C22B16B5D8E}" type="presOf" srcId="{A30578E3-8CBB-4BE1-A180-D301C42713D7}" destId="{C047BCFD-C551-43FF-B575-A74177A9C0BA}" srcOrd="0" destOrd="0" presId="urn:microsoft.com/office/officeart/2005/8/layout/cycle3"/>
    <dgm:cxn modelId="{71B05ABF-9315-42ED-8612-03745B0CE90C}" srcId="{D5A9025B-AD7C-4C7F-BC80-569035709481}" destId="{C45CE1D5-6E22-4FCD-AABD-8AE1304FBCE3}" srcOrd="3" destOrd="0" parTransId="{874BCA89-CED2-4E9F-B033-C3CB20B88C93}" sibTransId="{1F86FCAF-2FF6-47B6-9CB7-306F99A70812}"/>
    <dgm:cxn modelId="{6275C9E2-7CB5-4094-9D41-93152654AEB0}" type="presOf" srcId="{03BED0F1-5262-45BB-9218-886C80182691}" destId="{FCFA3203-3230-46AB-8D8F-384074FB00E2}" srcOrd="0" destOrd="0" presId="urn:microsoft.com/office/officeart/2005/8/layout/cycle3"/>
    <dgm:cxn modelId="{032A0AE8-8C6B-4B83-A3EA-4E94C2FA773F}" srcId="{D5A9025B-AD7C-4C7F-BC80-569035709481}" destId="{A30578E3-8CBB-4BE1-A180-D301C42713D7}" srcOrd="0" destOrd="0" parTransId="{69DB3496-D3C7-4536-8A9A-0679D615E9E1}" sibTransId="{55C2C0BD-1A43-448E-83B5-AB47B8C12441}"/>
    <dgm:cxn modelId="{31B40FEF-D1F8-41BC-ACA4-D19939229816}" type="presOf" srcId="{DD098E0E-E656-4F58-8BE2-DD1578884915}" destId="{A7CB7BCC-1BE7-4E45-8AE4-8D9922FF193C}" srcOrd="0" destOrd="0" presId="urn:microsoft.com/office/officeart/2005/8/layout/cycle3"/>
    <dgm:cxn modelId="{9A1F6713-387A-44B7-B3CC-98ED59D867DB}" type="presParOf" srcId="{5D291B76-AA7C-46CD-9286-621C568AEFC5}" destId="{19FD9014-EC22-4CED-9AA9-E28A222F00A2}" srcOrd="0" destOrd="0" presId="urn:microsoft.com/office/officeart/2005/8/layout/cycle3"/>
    <dgm:cxn modelId="{3D57889D-5BED-4E77-98EB-4B098F1EFCEF}" type="presParOf" srcId="{19FD9014-EC22-4CED-9AA9-E28A222F00A2}" destId="{C047BCFD-C551-43FF-B575-A74177A9C0BA}" srcOrd="0" destOrd="0" presId="urn:microsoft.com/office/officeart/2005/8/layout/cycle3"/>
    <dgm:cxn modelId="{544A0A2A-B7E6-4B41-881F-FAD659702914}" type="presParOf" srcId="{19FD9014-EC22-4CED-9AA9-E28A222F00A2}" destId="{DCAB6A58-8E67-4324-B700-E12DCC46D16E}" srcOrd="1" destOrd="0" presId="urn:microsoft.com/office/officeart/2005/8/layout/cycle3"/>
    <dgm:cxn modelId="{211E3D78-3EB2-4C55-BCFE-463D1B81CBE5}" type="presParOf" srcId="{19FD9014-EC22-4CED-9AA9-E28A222F00A2}" destId="{4EC1BEEC-E5D9-4930-93AA-E93F1F989EAF}" srcOrd="2" destOrd="0" presId="urn:microsoft.com/office/officeart/2005/8/layout/cycle3"/>
    <dgm:cxn modelId="{FA3E1A9F-BEF5-43D4-BEAF-A9C5EA7FFF67}" type="presParOf" srcId="{19FD9014-EC22-4CED-9AA9-E28A222F00A2}" destId="{FCFA3203-3230-46AB-8D8F-384074FB00E2}" srcOrd="3" destOrd="0" presId="urn:microsoft.com/office/officeart/2005/8/layout/cycle3"/>
    <dgm:cxn modelId="{AA1AD9EA-0A37-4BAF-AFEA-B64AD5A3E918}" type="presParOf" srcId="{19FD9014-EC22-4CED-9AA9-E28A222F00A2}" destId="{E4DA14BB-C521-4805-B69A-7D392C10FADF}" srcOrd="4" destOrd="0" presId="urn:microsoft.com/office/officeart/2005/8/layout/cycle3"/>
    <dgm:cxn modelId="{A90D7CF0-B7EC-4A20-B656-A101114DA8A1}" type="presParOf" srcId="{19FD9014-EC22-4CED-9AA9-E28A222F00A2}" destId="{A7CB7BCC-1BE7-4E45-8AE4-8D9922FF193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81BB-8E35-4C74-BFA7-E54DE997C2DD}">
      <dsp:nvSpPr>
        <dsp:cNvPr id="0" name=""/>
        <dsp:cNvSpPr/>
      </dsp:nvSpPr>
      <dsp:spPr>
        <a:xfrm rot="5400000">
          <a:off x="3506806" y="130656"/>
          <a:ext cx="2008628" cy="1747506"/>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Aqidah</a:t>
          </a:r>
          <a:endParaRPr lang="en-US" sz="2200" kern="1200" dirty="0"/>
        </a:p>
      </dsp:txBody>
      <dsp:txXfrm rot="-5400000">
        <a:off x="3909687" y="313106"/>
        <a:ext cx="1202866" cy="1382606"/>
      </dsp:txXfrm>
    </dsp:sp>
    <dsp:sp modelId="{A7302A7B-8C20-47E3-AB21-F05F9FAD12D4}">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dirty="0"/>
            <a:t>Meyakini Allah adalah Asy-Syaari’ (Pembuat Aturan)</a:t>
          </a:r>
          <a:endParaRPr lang="en-US" sz="1900" kern="1200" dirty="0"/>
        </a:p>
      </dsp:txBody>
      <dsp:txXfrm>
        <a:off x="5437901" y="401821"/>
        <a:ext cx="2241629" cy="1205177"/>
      </dsp:txXfrm>
    </dsp:sp>
    <dsp:sp modelId="{A486DC6D-F7E6-4CEE-A664-BCDEB2463F62}">
      <dsp:nvSpPr>
        <dsp:cNvPr id="0" name=""/>
        <dsp:cNvSpPr/>
      </dsp:nvSpPr>
      <dsp:spPr>
        <a:xfrm rot="5400000">
          <a:off x="1619499" y="130656"/>
          <a:ext cx="2008628" cy="1747506"/>
        </a:xfrm>
        <a:prstGeom prst="hexagon">
          <a:avLst>
            <a:gd name="adj" fmla="val 2500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22380" y="313106"/>
        <a:ext cx="1202866" cy="1382606"/>
      </dsp:txXfrm>
    </dsp:sp>
    <dsp:sp modelId="{FDCFA98D-6BF5-4552-B45B-D391F523D010}">
      <dsp:nvSpPr>
        <dsp:cNvPr id="0" name=""/>
        <dsp:cNvSpPr/>
      </dsp:nvSpPr>
      <dsp:spPr>
        <a:xfrm rot="5400000">
          <a:off x="2559537" y="1835580"/>
          <a:ext cx="2008628" cy="1747506"/>
        </a:xfrm>
        <a:prstGeom prst="hexagon">
          <a:avLst>
            <a:gd name="adj" fmla="val 25000"/>
            <a:gd name="vf" fmla="val 11547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Halal dan Haram</a:t>
          </a:r>
          <a:endParaRPr lang="en-US" sz="2200" kern="1200" dirty="0"/>
        </a:p>
      </dsp:txBody>
      <dsp:txXfrm rot="-5400000">
        <a:off x="2962418" y="2018030"/>
        <a:ext cx="1202866" cy="1382606"/>
      </dsp:txXfrm>
    </dsp:sp>
    <dsp:sp modelId="{8C66E3E9-BF67-4E38-B3FF-7643195FD139}">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id-ID" sz="1900" kern="1200" dirty="0"/>
            <a:t>Halal = manfaat dan </a:t>
          </a:r>
        </a:p>
        <a:p>
          <a:pPr marL="0" lvl="0" indent="0" algn="r" defTabSz="844550">
            <a:lnSpc>
              <a:spcPct val="90000"/>
            </a:lnSpc>
            <a:spcBef>
              <a:spcPct val="0"/>
            </a:spcBef>
            <a:spcAft>
              <a:spcPct val="35000"/>
            </a:spcAft>
            <a:buNone/>
          </a:pPr>
          <a:r>
            <a:rPr lang="id-ID" sz="1900" kern="1200" dirty="0"/>
            <a:t>Haram = Mudharat</a:t>
          </a:r>
          <a:endParaRPr lang="en-US" sz="1900" kern="1200" dirty="0"/>
        </a:p>
      </dsp:txBody>
      <dsp:txXfrm>
        <a:off x="448468" y="2106744"/>
        <a:ext cx="2169318" cy="1205177"/>
      </dsp:txXfrm>
    </dsp:sp>
    <dsp:sp modelId="{610967EF-8B3C-4E10-8470-55BAF335852E}">
      <dsp:nvSpPr>
        <dsp:cNvPr id="0" name=""/>
        <dsp:cNvSpPr/>
      </dsp:nvSpPr>
      <dsp:spPr>
        <a:xfrm rot="5400000">
          <a:off x="4446844" y="1835580"/>
          <a:ext cx="2008628" cy="1747506"/>
        </a:xfrm>
        <a:prstGeom prst="hexagon">
          <a:avLst>
            <a:gd name="adj" fmla="val 25000"/>
            <a:gd name="vf" fmla="val 11547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49725" y="2018030"/>
        <a:ext cx="1202866" cy="1382606"/>
      </dsp:txXfrm>
    </dsp:sp>
    <dsp:sp modelId="{83BCCB9C-07A1-49E0-AA52-E9AEC61C8D15}">
      <dsp:nvSpPr>
        <dsp:cNvPr id="0" name=""/>
        <dsp:cNvSpPr/>
      </dsp:nvSpPr>
      <dsp:spPr>
        <a:xfrm rot="5400000">
          <a:off x="3506806" y="3540503"/>
          <a:ext cx="2008628" cy="1747506"/>
        </a:xfrm>
        <a:prstGeom prst="hexagon">
          <a:avLst>
            <a:gd name="adj" fmla="val 25000"/>
            <a:gd name="vf" fmla="val 11547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Industri Halal dan Negara</a:t>
          </a:r>
          <a:endParaRPr lang="en-US" sz="2200" kern="1200" dirty="0"/>
        </a:p>
      </dsp:txBody>
      <dsp:txXfrm rot="-5400000">
        <a:off x="3909687" y="3722953"/>
        <a:ext cx="1202866" cy="1382606"/>
      </dsp:txXfrm>
    </dsp:sp>
    <dsp:sp modelId="{0449FDB9-5D8A-4708-BAEA-C724C9D5064C}">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dirty="0"/>
            <a:t>Kebijakan berbasis Mashlahah</a:t>
          </a:r>
          <a:endParaRPr lang="en-US" sz="1900" kern="1200" dirty="0"/>
        </a:p>
      </dsp:txBody>
      <dsp:txXfrm>
        <a:off x="5437901" y="3811668"/>
        <a:ext cx="2241629" cy="1205177"/>
      </dsp:txXfrm>
    </dsp:sp>
    <dsp:sp modelId="{D5553FDF-F388-4971-B845-A2DA92AB5C1E}">
      <dsp:nvSpPr>
        <dsp:cNvPr id="0" name=""/>
        <dsp:cNvSpPr/>
      </dsp:nvSpPr>
      <dsp:spPr>
        <a:xfrm rot="5400000">
          <a:off x="1619499" y="3540503"/>
          <a:ext cx="2008628" cy="1747506"/>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6A58-8E67-4324-B700-E12DCC46D16E}">
      <dsp:nvSpPr>
        <dsp:cNvPr id="0" name=""/>
        <dsp:cNvSpPr/>
      </dsp:nvSpPr>
      <dsp:spPr>
        <a:xfrm>
          <a:off x="888001" y="-26502"/>
          <a:ext cx="4742440" cy="4742440"/>
        </a:xfrm>
        <a:prstGeom prst="circularArrow">
          <a:avLst>
            <a:gd name="adj1" fmla="val 5544"/>
            <a:gd name="adj2" fmla="val 330680"/>
            <a:gd name="adj3" fmla="val 13804820"/>
            <a:gd name="adj4" fmla="val 17368404"/>
            <a:gd name="adj5" fmla="val 5757"/>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047BCFD-C551-43FF-B575-A74177A9C0BA}">
      <dsp:nvSpPr>
        <dsp:cNvPr id="0" name=""/>
        <dsp:cNvSpPr/>
      </dsp:nvSpPr>
      <dsp:spPr>
        <a:xfrm>
          <a:off x="2162735" y="1646"/>
          <a:ext cx="2192972" cy="109648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UU No. 7 </a:t>
          </a:r>
          <a:r>
            <a:rPr lang="es-ES" sz="1700" b="0" i="0" kern="1200" dirty="0" err="1"/>
            <a:t>Tahun</a:t>
          </a:r>
          <a:r>
            <a:rPr lang="es-ES" sz="1700" b="0" i="0" kern="1200" dirty="0"/>
            <a:t> 1992</a:t>
          </a:r>
          <a:r>
            <a:rPr lang="id-ID" sz="1700" b="0" i="0" kern="1200" dirty="0"/>
            <a:t> </a:t>
          </a:r>
        </a:p>
        <a:p>
          <a:pPr marL="0" lvl="0" indent="0" algn="ctr" defTabSz="755650">
            <a:lnSpc>
              <a:spcPct val="90000"/>
            </a:lnSpc>
            <a:spcBef>
              <a:spcPct val="0"/>
            </a:spcBef>
            <a:spcAft>
              <a:spcPct val="35000"/>
            </a:spcAft>
            <a:buNone/>
          </a:pPr>
          <a:r>
            <a:rPr lang="id-ID" sz="1700" kern="1200" dirty="0"/>
            <a:t>Sistem Bagi Hasil </a:t>
          </a:r>
          <a:endParaRPr lang="en-US" sz="1700" kern="1200" dirty="0"/>
        </a:p>
      </dsp:txBody>
      <dsp:txXfrm>
        <a:off x="2216261" y="55172"/>
        <a:ext cx="2085920" cy="989434"/>
      </dsp:txXfrm>
    </dsp:sp>
    <dsp:sp modelId="{4EC1BEEC-E5D9-4930-93AA-E93F1F989EAF}">
      <dsp:nvSpPr>
        <dsp:cNvPr id="0" name=""/>
        <dsp:cNvSpPr/>
      </dsp:nvSpPr>
      <dsp:spPr>
        <a:xfrm>
          <a:off x="4086116" y="1399064"/>
          <a:ext cx="2192972" cy="1096486"/>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b="0" i="0" kern="1200" dirty="0"/>
            <a:t>Jo. </a:t>
          </a:r>
          <a:r>
            <a:rPr lang="es-ES" sz="1700" b="0" i="0" kern="1200" dirty="0"/>
            <a:t>UU No. 10 </a:t>
          </a:r>
          <a:r>
            <a:rPr lang="es-ES" sz="1700" b="0" i="0" kern="1200" dirty="0" err="1"/>
            <a:t>Tahun</a:t>
          </a:r>
          <a:r>
            <a:rPr lang="es-ES" sz="1700" b="0" i="0" kern="1200" dirty="0"/>
            <a:t> 1998</a:t>
          </a:r>
          <a:endParaRPr lang="id-ID" sz="1700" b="0" i="0" kern="1200" dirty="0"/>
        </a:p>
        <a:p>
          <a:pPr marL="0" lvl="0" indent="0" algn="ctr" defTabSz="755650">
            <a:lnSpc>
              <a:spcPct val="90000"/>
            </a:lnSpc>
            <a:spcBef>
              <a:spcPct val="0"/>
            </a:spcBef>
            <a:spcAft>
              <a:spcPct val="35000"/>
            </a:spcAft>
            <a:buNone/>
          </a:pPr>
          <a:r>
            <a:rPr lang="id-ID" sz="1700" b="0" i="0" kern="1200" dirty="0"/>
            <a:t>Sistem Syariah</a:t>
          </a:r>
          <a:endParaRPr lang="en-US" sz="1700" kern="1200" dirty="0"/>
        </a:p>
      </dsp:txBody>
      <dsp:txXfrm>
        <a:off x="4139642" y="1452590"/>
        <a:ext cx="2085920" cy="989434"/>
      </dsp:txXfrm>
    </dsp:sp>
    <dsp:sp modelId="{FCFA3203-3230-46AB-8D8F-384074FB00E2}">
      <dsp:nvSpPr>
        <dsp:cNvPr id="0" name=""/>
        <dsp:cNvSpPr/>
      </dsp:nvSpPr>
      <dsp:spPr>
        <a:xfrm>
          <a:off x="3351450" y="3660134"/>
          <a:ext cx="2192972" cy="1096486"/>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UU No. 23 </a:t>
          </a:r>
          <a:r>
            <a:rPr lang="es-ES" sz="1700" b="0" i="0" kern="1200" dirty="0" err="1"/>
            <a:t>Tahun</a:t>
          </a:r>
          <a:r>
            <a:rPr lang="es-ES" sz="1700" b="0" i="0" kern="1200" dirty="0"/>
            <a:t> 1999</a:t>
          </a:r>
          <a:endParaRPr lang="id-ID" sz="1700" b="0" i="0" kern="1200" dirty="0"/>
        </a:p>
        <a:p>
          <a:pPr marL="0" lvl="0" indent="0" algn="ctr" defTabSz="755650">
            <a:lnSpc>
              <a:spcPct val="90000"/>
            </a:lnSpc>
            <a:spcBef>
              <a:spcPct val="0"/>
            </a:spcBef>
            <a:spcAft>
              <a:spcPct val="35000"/>
            </a:spcAft>
            <a:buNone/>
          </a:pPr>
          <a:r>
            <a:rPr lang="id-ID" sz="1700" b="0" i="0" kern="1200" dirty="0"/>
            <a:t>Dapat Sistem Syaria</a:t>
          </a:r>
          <a:endParaRPr lang="en-US" sz="1700" kern="1200" dirty="0"/>
        </a:p>
      </dsp:txBody>
      <dsp:txXfrm>
        <a:off x="3404976" y="3713660"/>
        <a:ext cx="2085920" cy="989434"/>
      </dsp:txXfrm>
    </dsp:sp>
    <dsp:sp modelId="{E4DA14BB-C521-4805-B69A-7D392C10FADF}">
      <dsp:nvSpPr>
        <dsp:cNvPr id="0" name=""/>
        <dsp:cNvSpPr/>
      </dsp:nvSpPr>
      <dsp:spPr>
        <a:xfrm>
          <a:off x="974020" y="3660134"/>
          <a:ext cx="2192972" cy="1096486"/>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b="0" i="0" kern="1200" dirty="0"/>
            <a:t>PBI No. 8/3/PBI/2006</a:t>
          </a:r>
        </a:p>
        <a:p>
          <a:pPr marL="0" lvl="0" indent="0" algn="ctr" defTabSz="755650">
            <a:lnSpc>
              <a:spcPct val="90000"/>
            </a:lnSpc>
            <a:spcBef>
              <a:spcPct val="0"/>
            </a:spcBef>
            <a:spcAft>
              <a:spcPct val="35000"/>
            </a:spcAft>
            <a:buNone/>
          </a:pPr>
          <a:r>
            <a:rPr lang="id-ID" sz="1700" b="0" i="0" kern="1200" dirty="0"/>
            <a:t>Chanelling System</a:t>
          </a:r>
          <a:endParaRPr lang="en-US" sz="1700" kern="1200" dirty="0"/>
        </a:p>
      </dsp:txBody>
      <dsp:txXfrm>
        <a:off x="1027546" y="3713660"/>
        <a:ext cx="2085920" cy="989434"/>
      </dsp:txXfrm>
    </dsp:sp>
    <dsp:sp modelId="{A7CB7BCC-1BE7-4E45-8AE4-8D9922FF193C}">
      <dsp:nvSpPr>
        <dsp:cNvPr id="0" name=""/>
        <dsp:cNvSpPr/>
      </dsp:nvSpPr>
      <dsp:spPr>
        <a:xfrm>
          <a:off x="239354" y="1399064"/>
          <a:ext cx="2192972" cy="1096486"/>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d-ID" sz="1700" kern="1200" dirty="0"/>
            <a:t>UU</a:t>
          </a:r>
          <a:r>
            <a:rPr lang="id-ID" sz="1700" kern="1200" baseline="0" dirty="0"/>
            <a:t> No. 21/2008 </a:t>
          </a:r>
        </a:p>
        <a:p>
          <a:pPr marL="0" lvl="0" indent="0" algn="ctr" defTabSz="755650">
            <a:lnSpc>
              <a:spcPct val="90000"/>
            </a:lnSpc>
            <a:spcBef>
              <a:spcPct val="0"/>
            </a:spcBef>
            <a:spcAft>
              <a:spcPct val="35000"/>
            </a:spcAft>
            <a:buNone/>
          </a:pPr>
          <a:r>
            <a:rPr lang="id-ID" sz="1700" kern="1200" baseline="0" dirty="0"/>
            <a:t>Perbankan Syariah</a:t>
          </a:r>
          <a:endParaRPr lang="en-US" sz="1700" kern="1200" dirty="0"/>
        </a:p>
      </dsp:txBody>
      <dsp:txXfrm>
        <a:off x="292880" y="1452590"/>
        <a:ext cx="2085920" cy="9894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23867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180423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9686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139936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096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3452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409320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57723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19466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0DAA1-402B-46C5-84E1-DD93D29794F5}" type="datetimeFigureOut">
              <a:rPr lang="id-ID" smtClean="0"/>
              <a:t>26/03/2021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337801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E0DAA1-402B-46C5-84E1-DD93D29794F5}" type="datetimeFigureOut">
              <a:rPr lang="id-ID" smtClean="0"/>
              <a:t>26/03/2021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419802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E0DAA1-402B-46C5-84E1-DD93D29794F5}" type="datetimeFigureOut">
              <a:rPr lang="id-ID" smtClean="0"/>
              <a:t>26/03/2021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373662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E0DAA1-402B-46C5-84E1-DD93D29794F5}" type="datetimeFigureOut">
              <a:rPr lang="id-ID" smtClean="0"/>
              <a:t>26/03/2021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39088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0DAA1-402B-46C5-84E1-DD93D29794F5}" type="datetimeFigureOut">
              <a:rPr lang="id-ID" smtClean="0"/>
              <a:t>26/03/2021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8083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E0DAA1-402B-46C5-84E1-DD93D29794F5}" type="datetimeFigureOut">
              <a:rPr lang="id-ID" smtClean="0"/>
              <a:t>26/03/2021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103939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E0DAA1-402B-46C5-84E1-DD93D29794F5}" type="datetimeFigureOut">
              <a:rPr lang="id-ID" smtClean="0"/>
              <a:t>26/03/2021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447F42E-102F-4AEB-ACC6-791274FC8A4C}" type="slidenum">
              <a:rPr lang="id-ID" smtClean="0"/>
              <a:t>‹#›</a:t>
            </a:fld>
            <a:endParaRPr lang="id-ID"/>
          </a:p>
        </p:txBody>
      </p:sp>
    </p:spTree>
    <p:extLst>
      <p:ext uri="{BB962C8B-B14F-4D97-AF65-F5344CB8AC3E}">
        <p14:creationId xmlns:p14="http://schemas.microsoft.com/office/powerpoint/2010/main" val="15682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E0DAA1-402B-46C5-84E1-DD93D29794F5}" type="datetimeFigureOut">
              <a:rPr lang="id-ID" smtClean="0"/>
              <a:t>26/03/2021</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47F42E-102F-4AEB-ACC6-791274FC8A4C}" type="slidenum">
              <a:rPr lang="id-ID" smtClean="0"/>
              <a:t>‹#›</a:t>
            </a:fld>
            <a:endParaRPr lang="id-ID"/>
          </a:p>
        </p:txBody>
      </p:sp>
    </p:spTree>
    <p:extLst>
      <p:ext uri="{BB962C8B-B14F-4D97-AF65-F5344CB8AC3E}">
        <p14:creationId xmlns:p14="http://schemas.microsoft.com/office/powerpoint/2010/main" val="2522064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hyperlink" Target="https://www.kompasiana.com/tag/ekonomi" TargetMode="Externa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hyperlink" Target="mailto:drmisnomei@gmail.com"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5.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10.pn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4899"/>
            <a:ext cx="7766936" cy="2310527"/>
          </a:xfrm>
        </p:spPr>
        <p:txBody>
          <a:bodyPr>
            <a:normAutofit fontScale="90000"/>
          </a:bodyPr>
          <a:lstStyle/>
          <a:p>
            <a:r>
              <a:rPr lang="id-ID" b="1" dirty="0">
                <a:solidFill>
                  <a:srgbClr val="C28A08"/>
                </a:solidFill>
                <a:effectLst>
                  <a:outerShdw blurRad="38100" dist="38100" dir="2700000" algn="tl">
                    <a:srgbClr val="000000">
                      <a:alpha val="43137"/>
                    </a:srgbClr>
                  </a:outerShdw>
                </a:effectLst>
                <a:latin typeface="Agency FB" panose="020B0503020202020204" pitchFamily="34" charset="0"/>
              </a:rPr>
              <a:t>Politik Hukum Ekonomi Syariah dalam Pengembangan Industri Halal</a:t>
            </a:r>
            <a:br>
              <a:rPr lang="id-ID" b="1" dirty="0">
                <a:solidFill>
                  <a:srgbClr val="C28A08"/>
                </a:solidFill>
                <a:effectLst>
                  <a:outerShdw blurRad="38100" dist="38100" dir="2700000" algn="tl">
                    <a:srgbClr val="000000">
                      <a:alpha val="43137"/>
                    </a:srgbClr>
                  </a:outerShdw>
                </a:effectLst>
                <a:latin typeface="Agency FB" panose="020B0503020202020204" pitchFamily="34" charset="0"/>
              </a:rPr>
            </a:br>
            <a:r>
              <a:rPr lang="id-ID" b="1" dirty="0">
                <a:solidFill>
                  <a:srgbClr val="C28A08"/>
                </a:solidFill>
                <a:effectLst>
                  <a:outerShdw blurRad="38100" dist="38100" dir="2700000" algn="tl">
                    <a:srgbClr val="000000">
                      <a:alpha val="43137"/>
                    </a:srgbClr>
                  </a:outerShdw>
                </a:effectLst>
                <a:latin typeface="Agency FB" panose="020B0503020202020204" pitchFamily="34" charset="0"/>
              </a:rPr>
              <a:t>di Indonesia</a:t>
            </a:r>
          </a:p>
        </p:txBody>
      </p:sp>
      <p:sp>
        <p:nvSpPr>
          <p:cNvPr id="3" name="Subtitle 2"/>
          <p:cNvSpPr>
            <a:spLocks noGrp="1"/>
          </p:cNvSpPr>
          <p:nvPr>
            <p:ph type="subTitle" idx="1"/>
          </p:nvPr>
        </p:nvSpPr>
        <p:spPr>
          <a:xfrm>
            <a:off x="5840360" y="5324161"/>
            <a:ext cx="3450575" cy="479323"/>
          </a:xfrm>
        </p:spPr>
        <p:txBody>
          <a:bodyPr>
            <a:normAutofit/>
          </a:bodyPr>
          <a:lstStyle/>
          <a:p>
            <a:r>
              <a:rPr lang="id-ID" sz="2000" b="1" dirty="0">
                <a:solidFill>
                  <a:schemeClr val="tx1"/>
                </a:solidFill>
                <a:latin typeface="Agency FB" panose="020B0503020202020204" pitchFamily="34" charset="0"/>
              </a:rPr>
              <a:t>Dr. Abdurrahman Misno BP, MEI</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5247"/>
          <a:stretch/>
        </p:blipFill>
        <p:spPr>
          <a:xfrm>
            <a:off x="-151417" y="3195426"/>
            <a:ext cx="5718028" cy="36625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22" y="3315879"/>
            <a:ext cx="1755114" cy="1755114"/>
          </a:xfrm>
          <a:prstGeom prst="rect">
            <a:avLst/>
          </a:prstGeom>
        </p:spPr>
      </p:pic>
    </p:spTree>
    <p:extLst>
      <p:ext uri="{BB962C8B-B14F-4D97-AF65-F5344CB8AC3E}">
        <p14:creationId xmlns:p14="http://schemas.microsoft.com/office/powerpoint/2010/main" val="348292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effectLst>
                  <a:outerShdw blurRad="38100" dist="38100" dir="2700000" algn="tl">
                    <a:srgbClr val="000000">
                      <a:alpha val="43137"/>
                    </a:srgbClr>
                  </a:outerShdw>
                </a:effectLst>
                <a:latin typeface="Agency FB" panose="020B0503020202020204" pitchFamily="34" charset="0"/>
              </a:rPr>
              <a:t>Politik Hukum Ekonomi Syariah di Indonesia</a:t>
            </a:r>
            <a:endParaRPr lang="id-ID" dirty="0"/>
          </a:p>
        </p:txBody>
      </p:sp>
      <p:sp>
        <p:nvSpPr>
          <p:cNvPr id="3" name="Content Placeholder 2"/>
          <p:cNvSpPr>
            <a:spLocks noGrp="1"/>
          </p:cNvSpPr>
          <p:nvPr>
            <p:ph idx="1"/>
          </p:nvPr>
        </p:nvSpPr>
        <p:spPr/>
        <p:txBody>
          <a:bodyPr/>
          <a:lstStyle/>
          <a:p>
            <a:r>
              <a:rPr lang="id-ID" dirty="0"/>
              <a:t>Undang-Undang Nomor 19 tahun 2008 tentang Surat Berharga Syariah Negara (SBSN), yang disahkan pada 7 Mei 2008.</a:t>
            </a:r>
          </a:p>
          <a:p>
            <a:r>
              <a:rPr lang="id-ID" dirty="0"/>
              <a:t>Undang-Undang Nomor 21 Tahun 2008 tentang Perbankan Syariah, pada tanggal 17 Juni 2008. </a:t>
            </a:r>
          </a:p>
          <a:p>
            <a:r>
              <a:rPr lang="id-ID" dirty="0"/>
              <a:t>Pendirian Bank Syariah oleh BUM N.</a:t>
            </a:r>
          </a:p>
          <a:p>
            <a:r>
              <a:rPr lang="id-ID" dirty="0"/>
              <a:t>Undang-Undang Nomor 41 Tahun 2004 tentang Wakaf.</a:t>
            </a:r>
          </a:p>
          <a:p>
            <a:r>
              <a:rPr lang="id-ID" dirty="0"/>
              <a:t>Berdirinya Dewan Syariah Nasional Majelis Ulama Indonesia (DSN MUI).</a:t>
            </a:r>
          </a:p>
          <a:p>
            <a:r>
              <a:rPr lang="id-ID" dirty="0"/>
              <a:t>Undang-Undang Nomor 38 Tahun 1999 tentang Zakat dan UU No. 38 Tahun 2003 tentang Pengelolaan Zakat. </a:t>
            </a:r>
          </a:p>
          <a:p>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7411" y="2705421"/>
            <a:ext cx="4152579" cy="4152579"/>
          </a:xfrm>
          <a:prstGeom prst="rect">
            <a:avLst/>
          </a:prstGeom>
        </p:spPr>
      </p:pic>
    </p:spTree>
    <p:extLst>
      <p:ext uri="{BB962C8B-B14F-4D97-AF65-F5344CB8AC3E}">
        <p14:creationId xmlns:p14="http://schemas.microsoft.com/office/powerpoint/2010/main" val="83064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21895"/>
            <a:ext cx="8596668" cy="5319467"/>
          </a:xfrm>
        </p:spPr>
        <p:txBody>
          <a:bodyPr>
            <a:normAutofit/>
          </a:bodyPr>
          <a:lstStyle/>
          <a:p>
            <a:pPr algn="just"/>
            <a:r>
              <a:rPr lang="id-ID" sz="2000" dirty="0">
                <a:latin typeface="Times New Roman" panose="02020603050405020304" pitchFamily="18" charset="0"/>
                <a:cs typeface="Times New Roman" panose="02020603050405020304" pitchFamily="18" charset="0"/>
              </a:rPr>
              <a:t>Undang-Undang Nomor 7 Tahun 1992 tentang Perbankan dan Undang-Undang Nomor 10 Tahun 1998 tentang Perbankan Syariah</a:t>
            </a:r>
          </a:p>
          <a:p>
            <a:pPr algn="just"/>
            <a:r>
              <a:rPr lang="id-ID" sz="2000" dirty="0">
                <a:latin typeface="Times New Roman" panose="02020603050405020304" pitchFamily="18" charset="0"/>
                <a:cs typeface="Times New Roman" panose="02020603050405020304" pitchFamily="18" charset="0"/>
              </a:rPr>
              <a:t>PBI Nomor 2/8/PBI/2000 tanggal 23 Februari 2000 tentang Pasar Uang Antarbank Berdasarkan Prinsip Syariah </a:t>
            </a:r>
          </a:p>
          <a:p>
            <a:pPr algn="just"/>
            <a:r>
              <a:rPr lang="id-ID" sz="2000" dirty="0">
                <a:latin typeface="Times New Roman" panose="02020603050405020304" pitchFamily="18" charset="0"/>
                <a:cs typeface="Times New Roman" panose="02020603050405020304" pitchFamily="18" charset="0"/>
              </a:rPr>
              <a:t>PBI Nomor 2/9/PBI/2000 tanggal 23 Februari 2000 tentang Sertifikat Wadi’ah Bank Indonesia. </a:t>
            </a:r>
          </a:p>
          <a:p>
            <a:pPr algn="just"/>
            <a:r>
              <a:rPr lang="id-ID" sz="2000" dirty="0">
                <a:latin typeface="Times New Roman" panose="02020603050405020304" pitchFamily="18" charset="0"/>
                <a:cs typeface="Times New Roman" panose="02020603050405020304" pitchFamily="18" charset="0"/>
              </a:rPr>
              <a:t>PBI Nomor 5/3/PBI/2003 tanggal 4 Februari 2003 tentang Fasilitas Pembiayaan Jangka Pendek bagi Bank Islam (FPJPS). Undang-Undang Nomor 23 tahun 1999 tentang BI yang memberi mandat pembentukan bank atau cabang bank syariah. </a:t>
            </a:r>
          </a:p>
          <a:p>
            <a:pPr algn="just"/>
            <a:endParaRPr lang="id-ID" sz="2000" dirty="0">
              <a:latin typeface="Times New Roman" panose="02020603050405020304" pitchFamily="18" charset="0"/>
              <a:cs typeface="Times New Roman" panose="02020603050405020304" pitchFamily="18" charset="0"/>
            </a:endParaRPr>
          </a:p>
          <a:p>
            <a:pPr algn="just"/>
            <a:endParaRPr lang="id-ID"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00211" y="2876890"/>
            <a:ext cx="4491789" cy="4542310"/>
          </a:xfrm>
          <a:prstGeom prst="rect">
            <a:avLst/>
          </a:prstGeom>
        </p:spPr>
      </p:pic>
    </p:spTree>
    <p:extLst>
      <p:ext uri="{BB962C8B-B14F-4D97-AF65-F5344CB8AC3E}">
        <p14:creationId xmlns:p14="http://schemas.microsoft.com/office/powerpoint/2010/main" val="304975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94611"/>
            <a:ext cx="8596668" cy="5046752"/>
          </a:xfrm>
        </p:spPr>
        <p:txBody>
          <a:bodyPr>
            <a:normAutofit/>
          </a:bodyPr>
          <a:lstStyle/>
          <a:p>
            <a:pPr algn="just"/>
            <a:r>
              <a:rPr lang="id-ID" sz="2200" dirty="0">
                <a:latin typeface="Times New Roman" panose="02020603050405020304" pitchFamily="18" charset="0"/>
                <a:cs typeface="Times New Roman" panose="02020603050405020304" pitchFamily="18" charset="0"/>
              </a:rPr>
              <a:t>Undang-Undang Nomor 38 Tahun 1999 tentang Pengelolaan Zakat</a:t>
            </a:r>
          </a:p>
          <a:p>
            <a:pPr algn="just"/>
            <a:r>
              <a:rPr lang="id-ID" sz="2200" dirty="0">
                <a:latin typeface="Times New Roman" panose="02020603050405020304" pitchFamily="18" charset="0"/>
                <a:cs typeface="Times New Roman" panose="02020603050405020304" pitchFamily="18" charset="0"/>
              </a:rPr>
              <a:t>Undang-Undang Nomor 3 Tahun 2006 tentang Peradilan Agama</a:t>
            </a:r>
          </a:p>
          <a:p>
            <a:pPr algn="just"/>
            <a:r>
              <a:rPr lang="id-ID" sz="2200" dirty="0">
                <a:latin typeface="Times New Roman" panose="02020603050405020304" pitchFamily="18" charset="0"/>
                <a:cs typeface="Times New Roman" panose="02020603050405020304" pitchFamily="18" charset="0"/>
              </a:rPr>
              <a:t>Undang-Undang Nomor 40 Tahun 2007 tentang Perseroan Terbatas</a:t>
            </a:r>
          </a:p>
          <a:p>
            <a:pPr algn="just"/>
            <a:r>
              <a:rPr lang="sv-SE" sz="2200" dirty="0">
                <a:latin typeface="Times New Roman" panose="02020603050405020304" pitchFamily="18" charset="0"/>
                <a:cs typeface="Times New Roman" panose="02020603050405020304" pitchFamily="18" charset="0"/>
              </a:rPr>
              <a:t>Undang-Undang Nomor 21 Tahun 2008 tentang Perbankan Syariah</a:t>
            </a:r>
            <a:endParaRPr lang="id-ID" sz="2200" dirty="0">
              <a:latin typeface="Times New Roman" panose="02020603050405020304" pitchFamily="18" charset="0"/>
              <a:cs typeface="Times New Roman" panose="02020603050405020304" pitchFamily="18" charset="0"/>
            </a:endParaRPr>
          </a:p>
          <a:p>
            <a:pPr algn="just"/>
            <a:r>
              <a:rPr lang="id-ID" sz="2200" dirty="0">
                <a:latin typeface="Times New Roman" panose="02020603050405020304" pitchFamily="18" charset="0"/>
                <a:cs typeface="Times New Roman" panose="02020603050405020304" pitchFamily="18" charset="0"/>
              </a:rPr>
              <a:t>Undang-Undang Nomor 19 Tahun 2008 tentang Surat Berharga Syariah Nasional (SBSN)</a:t>
            </a:r>
          </a:p>
          <a:p>
            <a:pPr algn="just"/>
            <a:r>
              <a:rPr lang="id-ID" sz="2200" dirty="0">
                <a:latin typeface="Times New Roman" panose="02020603050405020304" pitchFamily="18" charset="0"/>
                <a:cs typeface="Times New Roman" panose="02020603050405020304" pitchFamily="18" charset="0"/>
              </a:rPr>
              <a:t>Undang-Undang Nomor 33 Tahun 2014 tentang Jaminan Produk Halal (JPH)</a:t>
            </a:r>
          </a:p>
          <a:p>
            <a:pPr algn="just"/>
            <a:r>
              <a:rPr lang="id-ID" sz="2200" dirty="0">
                <a:latin typeface="Times New Roman" panose="02020603050405020304" pitchFamily="18" charset="0"/>
                <a:cs typeface="Times New Roman" panose="02020603050405020304" pitchFamily="18" charset="0"/>
              </a:rPr>
              <a:t>Undang-Undang Nomor 40 Tahun 2014 tentang Perasuransian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3284" y="0"/>
            <a:ext cx="3738716" cy="2492477"/>
          </a:xfrm>
          <a:prstGeom prst="rect">
            <a:avLst/>
          </a:prstGeom>
        </p:spPr>
      </p:pic>
    </p:spTree>
    <p:extLst>
      <p:ext uri="{BB962C8B-B14F-4D97-AF65-F5344CB8AC3E}">
        <p14:creationId xmlns:p14="http://schemas.microsoft.com/office/powerpoint/2010/main" val="372118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nn-NO" sz="4000" b="1" dirty="0">
                <a:effectLst>
                  <a:outerShdw blurRad="38100" dist="38100" dir="2700000" algn="tl">
                    <a:srgbClr val="000000">
                      <a:alpha val="43137"/>
                    </a:srgbClr>
                  </a:outerShdw>
                </a:effectLst>
                <a:latin typeface="Agency FB" panose="020B0503020202020204" pitchFamily="34" charset="0"/>
              </a:rPr>
              <a:t>Undang-Undang No. 33/2014 mengenai Jaminan Produk Halal</a:t>
            </a:r>
            <a:endParaRPr lang="id-ID" sz="4000" b="1" dirty="0">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p:cNvSpPr>
            <a:spLocks noGrp="1"/>
          </p:cNvSpPr>
          <p:nvPr>
            <p:ph idx="1"/>
          </p:nvPr>
        </p:nvSpPr>
        <p:spPr/>
        <p:txBody>
          <a:bodyPr/>
          <a:lstStyle/>
          <a:p>
            <a:r>
              <a:rPr lang="id-ID" dirty="0"/>
              <a:t>Perlindungan, </a:t>
            </a:r>
          </a:p>
          <a:p>
            <a:r>
              <a:rPr lang="id-ID" dirty="0"/>
              <a:t>Akuntabilitas, </a:t>
            </a:r>
          </a:p>
          <a:p>
            <a:r>
              <a:rPr lang="id-ID" dirty="0"/>
              <a:t>Transparasi, </a:t>
            </a:r>
          </a:p>
          <a:p>
            <a:r>
              <a:rPr lang="id-ID" dirty="0"/>
              <a:t>Keadilan, </a:t>
            </a:r>
          </a:p>
          <a:p>
            <a:r>
              <a:rPr lang="id-ID" dirty="0"/>
              <a:t>Kepastian hukum, </a:t>
            </a:r>
          </a:p>
          <a:p>
            <a:r>
              <a:rPr lang="id-ID" dirty="0"/>
              <a:t>Efesinesi, </a:t>
            </a:r>
          </a:p>
          <a:p>
            <a:r>
              <a:rPr lang="id-ID" dirty="0"/>
              <a:t>Efektivitas, dan </a:t>
            </a:r>
          </a:p>
          <a:p>
            <a:r>
              <a:rPr lang="id-ID" dirty="0"/>
              <a:t>Professional.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410" y="1299410"/>
            <a:ext cx="5558589" cy="5558589"/>
          </a:xfrm>
          <a:prstGeom prst="rect">
            <a:avLst/>
          </a:prstGeom>
        </p:spPr>
      </p:pic>
    </p:spTree>
    <p:extLst>
      <p:ext uri="{BB962C8B-B14F-4D97-AF65-F5344CB8AC3E}">
        <p14:creationId xmlns:p14="http://schemas.microsoft.com/office/powerpoint/2010/main" val="309853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sv-SE" sz="4000" b="1" dirty="0">
                <a:effectLst>
                  <a:outerShdw blurRad="38100" dist="38100" dir="2700000" algn="tl">
                    <a:srgbClr val="000000">
                      <a:alpha val="43137"/>
                    </a:srgbClr>
                  </a:outerShdw>
                </a:effectLst>
                <a:latin typeface="Agency FB" panose="020B0503020202020204" pitchFamily="34" charset="0"/>
              </a:rPr>
              <a:t>Badan Penyelenggara Penjaminan Produk Halal (BPJPH</a:t>
            </a:r>
            <a:r>
              <a:rPr lang="id-ID" sz="4000" b="1" dirty="0">
                <a:effectLst>
                  <a:outerShdw blurRad="38100" dist="38100" dir="2700000" algn="tl">
                    <a:srgbClr val="000000">
                      <a:alpha val="43137"/>
                    </a:srgbClr>
                  </a:outerShdw>
                </a:effectLst>
                <a:latin typeface="Agency FB" panose="020B0503020202020204" pitchFamily="34" charset="0"/>
              </a:rPr>
              <a:t>)</a:t>
            </a:r>
          </a:p>
        </p:txBody>
      </p:sp>
      <p:sp>
        <p:nvSpPr>
          <p:cNvPr id="3" name="Content Placeholder 2"/>
          <p:cNvSpPr>
            <a:spLocks noGrp="1"/>
          </p:cNvSpPr>
          <p:nvPr>
            <p:ph idx="1"/>
          </p:nvPr>
        </p:nvSpPr>
        <p:spPr/>
        <p:txBody>
          <a:bodyPr/>
          <a:lstStyle/>
          <a:p>
            <a:pPr algn="just"/>
            <a:r>
              <a:rPr lang="sv-SE" dirty="0"/>
              <a:t>Badan Penyelenggara Penjaminan Produk Halal (BPJPH) yang memiliki kedudukan di bawah Menteri Agama serta bertanggung jawab kepada Menteri Agama.</a:t>
            </a:r>
            <a:endParaRPr lang="id-ID" dirty="0"/>
          </a:p>
          <a:p>
            <a:pPr algn="just"/>
            <a:r>
              <a:rPr lang="id-ID" dirty="0"/>
              <a:t>BPJPH bekerja sama dengan kementrian dan lembaga terkait, yaitu Lembaga Pemeriksa Halal (LPH) yang melakukan kegiatan pemeriksaan dan pengujian terhadap kehalalan produk serta Majelis Ulama Indonesia (MUI) bertugas memberikan penetapan kehalalan produk dalam bentuk Keputusan Penetapan Halal Produk.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1740" y="4507830"/>
            <a:ext cx="3224466" cy="2687054"/>
          </a:xfrm>
          <a:prstGeom prst="rect">
            <a:avLst/>
          </a:prstGeom>
        </p:spPr>
      </p:pic>
    </p:spTree>
    <p:extLst>
      <p:ext uri="{BB962C8B-B14F-4D97-AF65-F5344CB8AC3E}">
        <p14:creationId xmlns:p14="http://schemas.microsoft.com/office/powerpoint/2010/main" val="293644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500" b="1" dirty="0">
                <a:effectLst>
                  <a:outerShdw blurRad="38100" dist="38100" dir="2700000" algn="tl">
                    <a:srgbClr val="000000">
                      <a:alpha val="43137"/>
                    </a:srgbClr>
                  </a:outerShdw>
                </a:effectLst>
                <a:latin typeface="Agency FB" panose="020B0503020202020204" pitchFamily="34" charset="0"/>
              </a:rPr>
              <a:t>Masterplan Ekonomi Syariah Indonesia 2019-2024</a:t>
            </a:r>
          </a:p>
        </p:txBody>
      </p:sp>
      <p:sp>
        <p:nvSpPr>
          <p:cNvPr id="3" name="Content Placeholder 2"/>
          <p:cNvSpPr>
            <a:spLocks noGrp="1"/>
          </p:cNvSpPr>
          <p:nvPr>
            <p:ph idx="1"/>
          </p:nvPr>
        </p:nvSpPr>
        <p:spPr/>
        <p:txBody>
          <a:bodyPr>
            <a:normAutofit/>
          </a:bodyPr>
          <a:lstStyle/>
          <a:p>
            <a:pPr algn="just"/>
            <a:r>
              <a:rPr lang="id-ID" dirty="0">
                <a:latin typeface="Times New Roman" panose="02020603050405020304" pitchFamily="18" charset="0"/>
                <a:cs typeface="Times New Roman" panose="02020603050405020304" pitchFamily="18" charset="0"/>
              </a:rPr>
              <a:t>Penguatan rantai nilai halal atau </a:t>
            </a:r>
            <a:r>
              <a:rPr lang="id-ID" i="1" dirty="0">
                <a:latin typeface="Times New Roman" panose="02020603050405020304" pitchFamily="18" charset="0"/>
                <a:cs typeface="Times New Roman" panose="02020603050405020304" pitchFamily="18" charset="0"/>
              </a:rPr>
              <a:t>halal value chain </a:t>
            </a:r>
            <a:r>
              <a:rPr lang="id-ID" dirty="0">
                <a:latin typeface="Times New Roman" panose="02020603050405020304" pitchFamily="18" charset="0"/>
                <a:cs typeface="Times New Roman" panose="02020603050405020304" pitchFamily="18" charset="0"/>
              </a:rPr>
              <a:t>(HVC) dengan fokus sektor atau klaster yang dinilai potensial dan berdaya saing tinggi. </a:t>
            </a:r>
          </a:p>
          <a:p>
            <a:pPr algn="just"/>
            <a:r>
              <a:rPr lang="id-ID" dirty="0">
                <a:latin typeface="Times New Roman" panose="02020603050405020304" pitchFamily="18" charset="0"/>
                <a:cs typeface="Times New Roman" panose="02020603050405020304" pitchFamily="18" charset="0"/>
              </a:rPr>
              <a:t>Penguatan sektor keuangan syariah, yang rencana induknya sudah dituangkan dalam Masterplan Arsitektur Keuangan Syariah Indonesia </a:t>
            </a:r>
          </a:p>
          <a:p>
            <a:pPr algn="just"/>
            <a:r>
              <a:rPr lang="id-ID" dirty="0">
                <a:latin typeface="Times New Roman" panose="02020603050405020304" pitchFamily="18" charset="0"/>
                <a:cs typeface="Times New Roman" panose="02020603050405020304" pitchFamily="18" charset="0"/>
              </a:rPr>
              <a:t>Penguatan Usaha Mikro, kecil dan Menengah (UMKM) sebagai penggerak utama rantai nilai halal.</a:t>
            </a:r>
          </a:p>
          <a:p>
            <a:pPr algn="just"/>
            <a:r>
              <a:rPr lang="id-ID" dirty="0">
                <a:latin typeface="Times New Roman" panose="02020603050405020304" pitchFamily="18" charset="0"/>
                <a:cs typeface="Times New Roman" panose="02020603050405020304" pitchFamily="18" charset="0"/>
              </a:rPr>
              <a:t>Pemanfaatan dan penguatan platform ekonomi digital dalam hal perdagangan (e-commerce, market place) dan keuangan (teknologi finansial).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358" y="3797121"/>
            <a:ext cx="3673642" cy="3060879"/>
          </a:xfrm>
          <a:prstGeom prst="rect">
            <a:avLst/>
          </a:prstGeom>
        </p:spPr>
      </p:pic>
    </p:spTree>
    <p:extLst>
      <p:ext uri="{BB962C8B-B14F-4D97-AF65-F5344CB8AC3E}">
        <p14:creationId xmlns:p14="http://schemas.microsoft.com/office/powerpoint/2010/main" val="338051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bg2">
                    <a:lumMod val="10000"/>
                  </a:schemeClr>
                </a:solidFill>
                <a:effectLst>
                  <a:outerShdw blurRad="38100" dist="38100" dir="2700000" algn="tl">
                    <a:srgbClr val="000000">
                      <a:alpha val="43137"/>
                    </a:srgbClr>
                  </a:outerShdw>
                </a:effectLst>
                <a:latin typeface="Agency FB" panose="020B0503020202020204" pitchFamily="34" charset="0"/>
              </a:rPr>
              <a:t>TANTANGAN DAN SOLUSI</a:t>
            </a:r>
            <a:endParaRPr lang="id-ID" dirty="0"/>
          </a:p>
        </p:txBody>
      </p:sp>
      <p:sp>
        <p:nvSpPr>
          <p:cNvPr id="3" name="Content Placeholder 2"/>
          <p:cNvSpPr>
            <a:spLocks noGrp="1"/>
          </p:cNvSpPr>
          <p:nvPr>
            <p:ph idx="1"/>
          </p:nvPr>
        </p:nvSpPr>
        <p:spPr/>
        <p:txBody>
          <a:bodyPr>
            <a:normAutofit/>
          </a:bodyPr>
          <a:lstStyle/>
          <a:p>
            <a:pPr algn="just">
              <a:buAutoNum type="arabicPeriod"/>
            </a:pPr>
            <a:r>
              <a:rPr lang="it-IT" b="1" dirty="0">
                <a:latin typeface="Times New Roman" panose="02020603050405020304" pitchFamily="18" charset="0"/>
                <a:cs typeface="Times New Roman" panose="02020603050405020304" pitchFamily="18" charset="0"/>
              </a:rPr>
              <a:t>Potensi Industri Halal Belum di Optimalkan</a:t>
            </a:r>
            <a:endParaRPr lang="id-ID" b="1" dirty="0">
              <a:latin typeface="Times New Roman" panose="02020603050405020304" pitchFamily="18" charset="0"/>
              <a:cs typeface="Times New Roman" panose="02020603050405020304" pitchFamily="18" charset="0"/>
            </a:endParaRPr>
          </a:p>
          <a:p>
            <a:pPr algn="just">
              <a:buAutoNum type="arabicPeriod"/>
            </a:pPr>
            <a:r>
              <a:rPr lang="id-ID" b="1" dirty="0">
                <a:latin typeface="Times New Roman" panose="02020603050405020304" pitchFamily="18" charset="0"/>
                <a:cs typeface="Times New Roman" panose="02020603050405020304" pitchFamily="18" charset="0"/>
              </a:rPr>
              <a:t>Kendala Internal dan Eksternal: </a:t>
            </a:r>
            <a:r>
              <a:rPr lang="id-ID" dirty="0">
                <a:latin typeface="Times New Roman" panose="02020603050405020304" pitchFamily="18" charset="0"/>
                <a:cs typeface="Times New Roman" panose="02020603050405020304" pitchFamily="18" charset="0"/>
              </a:rPr>
              <a:t>Internal: masih sedikit perusahaan yang melakukan sertifikasi halal pada produknya. Eksternal: persaingan dengan Malaysia dan Brunai Daarussalam</a:t>
            </a:r>
          </a:p>
          <a:p>
            <a:pPr marL="0" indent="0" algn="just">
              <a:buNone/>
            </a:pPr>
            <a:endParaRPr lang="id-ID" dirty="0">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Berdasarkan  data Badan Pusat Statistik (BPS) pada tahun 2010, 207 juta jiwa penduduk Indonesia beragama Islam atau sebesar 87% populasi Indonesia. Berdasarkan Laporan Ekonomi Islam Global 2017/2018, Indonesia saat ini menempati peringkat pertama dalam hal konsumen produk makanan halal yaitu sebesar US$169,7 miliar</a:t>
            </a:r>
          </a:p>
        </p:txBody>
      </p:sp>
    </p:spTree>
    <p:extLst>
      <p:ext uri="{BB962C8B-B14F-4D97-AF65-F5344CB8AC3E}">
        <p14:creationId xmlns:p14="http://schemas.microsoft.com/office/powerpoint/2010/main" val="322210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500" b="1" dirty="0">
                <a:effectLst>
                  <a:outerShdw blurRad="38100" dist="38100" dir="2700000" algn="tl">
                    <a:srgbClr val="000000">
                      <a:alpha val="43137"/>
                    </a:srgbClr>
                  </a:outerShdw>
                </a:effectLst>
                <a:latin typeface="Agency FB" panose="020B0503020202020204" pitchFamily="34" charset="0"/>
              </a:rPr>
              <a:t>Permasalahan Industri Halal</a:t>
            </a:r>
          </a:p>
        </p:txBody>
      </p:sp>
      <p:sp>
        <p:nvSpPr>
          <p:cNvPr id="3" name="Content Placeholder 2"/>
          <p:cNvSpPr>
            <a:spLocks noGrp="1"/>
          </p:cNvSpPr>
          <p:nvPr>
            <p:ph idx="1"/>
          </p:nvPr>
        </p:nvSpPr>
        <p:spPr/>
        <p:txBody>
          <a:bodyPr>
            <a:normAutofit/>
          </a:bodyPr>
          <a:lstStyle/>
          <a:p>
            <a:pPr algn="just"/>
            <a:r>
              <a:rPr lang="id-ID" sz="2200" dirty="0">
                <a:latin typeface="Times New Roman" panose="02020603050405020304" pitchFamily="18" charset="0"/>
                <a:cs typeface="Times New Roman" panose="02020603050405020304" pitchFamily="18" charset="0"/>
              </a:rPr>
              <a:t>Sumber Daya Manusia </a:t>
            </a:r>
          </a:p>
          <a:p>
            <a:pPr algn="just"/>
            <a:r>
              <a:rPr lang="id-ID" sz="2200" dirty="0">
                <a:latin typeface="Times New Roman" panose="02020603050405020304" pitchFamily="18" charset="0"/>
                <a:cs typeface="Times New Roman" panose="02020603050405020304" pitchFamily="18" charset="0"/>
              </a:rPr>
              <a:t>Infrastruktur dan produksi: implementasi dari JPH seperti peraturan, sistem, prosedur, hingga jumlah lembaga penjamin halal.</a:t>
            </a:r>
          </a:p>
          <a:p>
            <a:pPr algn="just"/>
            <a:r>
              <a:rPr lang="id-ID" sz="2200" dirty="0">
                <a:latin typeface="Times New Roman" panose="02020603050405020304" pitchFamily="18" charset="0"/>
                <a:cs typeface="Times New Roman" panose="02020603050405020304" pitchFamily="18" charset="0"/>
              </a:rPr>
              <a:t>Perumusan strategi memaksimalkan pelaku industri halal dalam pengembangan industri halal berdasarkan pemetaan hambatan yang telah dilakukan.</a:t>
            </a:r>
          </a:p>
          <a:p>
            <a:pPr algn="just"/>
            <a:endParaRPr lang="id-I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81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Strategi Bank Indonesia </a:t>
            </a:r>
          </a:p>
        </p:txBody>
      </p:sp>
      <p:sp>
        <p:nvSpPr>
          <p:cNvPr id="3" name="Content Placeholder 2"/>
          <p:cNvSpPr>
            <a:spLocks noGrp="1"/>
          </p:cNvSpPr>
          <p:nvPr>
            <p:ph idx="1"/>
          </p:nvPr>
        </p:nvSpPr>
        <p:spPr/>
        <p:txBody>
          <a:bodyPr>
            <a:normAutofit/>
          </a:bodyPr>
          <a:lstStyle/>
          <a:p>
            <a:pPr algn="just"/>
            <a:r>
              <a:rPr lang="id-ID" i="1" dirty="0">
                <a:latin typeface="Times New Roman" panose="02020603050405020304" pitchFamily="18" charset="0"/>
                <a:cs typeface="Times New Roman" panose="02020603050405020304" pitchFamily="18" charset="0"/>
              </a:rPr>
              <a:t>Competitiveness</a:t>
            </a:r>
            <a:r>
              <a:rPr lang="id-ID" dirty="0">
                <a:latin typeface="Times New Roman" panose="02020603050405020304" pitchFamily="18" charset="0"/>
                <a:cs typeface="Times New Roman" panose="02020603050405020304" pitchFamily="18" charset="0"/>
              </a:rPr>
              <a:t> (daya saing): pemetaan sektor-sektor potensial yang dapat dikembangkan, seperti sektor makanan dan minuman, mode, wisata, dan ekonomi digital</a:t>
            </a:r>
          </a:p>
          <a:p>
            <a:pPr algn="just"/>
            <a:r>
              <a:rPr lang="id-ID" i="1" dirty="0">
                <a:latin typeface="Times New Roman" panose="02020603050405020304" pitchFamily="18" charset="0"/>
                <a:cs typeface="Times New Roman" panose="02020603050405020304" pitchFamily="18" charset="0"/>
              </a:rPr>
              <a:t>Certification </a:t>
            </a:r>
            <a:r>
              <a:rPr lang="id-ID" dirty="0">
                <a:latin typeface="Times New Roman" panose="02020603050405020304" pitchFamily="18" charset="0"/>
                <a:cs typeface="Times New Roman" panose="02020603050405020304" pitchFamily="18" charset="0"/>
              </a:rPr>
              <a:t>(sertifikasi): Stakeholder mendorong agar barang dan jasa yang dihasilkan memperoleh sertifikasi halal</a:t>
            </a:r>
          </a:p>
          <a:p>
            <a:pPr algn="just"/>
            <a:r>
              <a:rPr lang="id-ID" i="1" dirty="0">
                <a:latin typeface="Times New Roman" panose="02020603050405020304" pitchFamily="18" charset="0"/>
                <a:cs typeface="Times New Roman" panose="02020603050405020304" pitchFamily="18" charset="0"/>
              </a:rPr>
              <a:t>Coordination </a:t>
            </a:r>
            <a:r>
              <a:rPr lang="id-ID" dirty="0">
                <a:latin typeface="Times New Roman" panose="02020603050405020304" pitchFamily="18" charset="0"/>
                <a:cs typeface="Times New Roman" panose="02020603050405020304" pitchFamily="18" charset="0"/>
              </a:rPr>
              <a:t>(koordinasi): Coordination (koordinasi) dan sinergi kebijakan dan program antara pemerintah dan pelaku usaha. </a:t>
            </a:r>
          </a:p>
          <a:p>
            <a:pPr algn="just"/>
            <a:r>
              <a:rPr lang="id-ID" i="1" dirty="0">
                <a:latin typeface="Times New Roman" panose="02020603050405020304" pitchFamily="18" charset="0"/>
                <a:cs typeface="Times New Roman" panose="02020603050405020304" pitchFamily="18" charset="0"/>
              </a:rPr>
              <a:t>Campaign</a:t>
            </a:r>
            <a:r>
              <a:rPr lang="id-ID" dirty="0">
                <a:latin typeface="Times New Roman" panose="02020603050405020304" pitchFamily="18" charset="0"/>
                <a:cs typeface="Times New Roman" panose="02020603050405020304" pitchFamily="18" charset="0"/>
              </a:rPr>
              <a:t> (publikasi): memperkenalkan kepada publik bahwa gaya hidup halal bersifat universal, tidak hanya untuk muslim, namun juga untuk nonmuslim</a:t>
            </a:r>
          </a:p>
          <a:p>
            <a:pPr algn="just"/>
            <a:r>
              <a:rPr lang="id-ID" i="1" dirty="0">
                <a:latin typeface="Times New Roman" panose="02020603050405020304" pitchFamily="18" charset="0"/>
                <a:cs typeface="Times New Roman" panose="02020603050405020304" pitchFamily="18" charset="0"/>
              </a:rPr>
              <a:t>Corporation</a:t>
            </a:r>
            <a:r>
              <a:rPr lang="id-ID" dirty="0">
                <a:latin typeface="Times New Roman" panose="02020603050405020304" pitchFamily="18" charset="0"/>
                <a:cs typeface="Times New Roman" panose="02020603050405020304" pitchFamily="18" charset="0"/>
              </a:rPr>
              <a:t> (kerja sama): Corporation (kerja sama) antara pemangku kepentingan industri halal nasional dan internasional</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75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Strategi Integrasi Industri Halal </a:t>
            </a:r>
          </a:p>
        </p:txBody>
      </p:sp>
      <p:sp>
        <p:nvSpPr>
          <p:cNvPr id="3" name="Content Placeholder 2"/>
          <p:cNvSpPr>
            <a:spLocks noGrp="1"/>
          </p:cNvSpPr>
          <p:nvPr>
            <p:ph idx="1"/>
          </p:nvPr>
        </p:nvSpPr>
        <p:spPr/>
        <p:txBody>
          <a:bodyPr>
            <a:normAutofit fontScale="85000" lnSpcReduction="10000"/>
          </a:bodyPr>
          <a:lstStyle/>
          <a:p>
            <a:pPr algn="just"/>
            <a:r>
              <a:rPr lang="id-ID" dirty="0"/>
              <a:t>Pertama, mengaji faktor-faktor yang dapat meningkatkan preferensi perusahaan atau produsen di industri halal untuk mendapatkan sertifikasi halal, hal ini dapat didorong oleh permintaan di pasar terutama di Indonesia yang mayoritas umat muslim cenderung menganggap bahwa semua produk yang beredar adalah produk halal.</a:t>
            </a:r>
          </a:p>
          <a:p>
            <a:pPr algn="just"/>
            <a:r>
              <a:rPr lang="id-ID" dirty="0"/>
              <a:t>Menganalisis peran setiap pelaku dalam industri halal. Pemerintah sebagai regulator dapat memaksimalkan dalam merumuskan regulasi terutama dalam sertifikasi halal terutama dalam membuat perusahaan lebih pemerintah mempertahankan sertifikasi halal. Kemudian, Konsumen dengan  memaksimalkan terkait urgensi mengkonsumsi produk berlabel halal maka akan mendorong produsen untuk memperhatikan jaminan halal atas produknya.  </a:t>
            </a:r>
          </a:p>
          <a:p>
            <a:pPr algn="just"/>
            <a:r>
              <a:rPr lang="id-ID" dirty="0"/>
              <a:t>peran industri. Minimnya  keterlibatan umat Islam dalam industri tersebut dapat menurunkan citra negara sebagai negara yang memiliki potensi besar untuk menjadi pemain utama dalam industri halal, khususnya dalam jangka panjang. Pekerja dan produsen Muslim diharapkan memiliki pemahaman yang lebih dalam tentang praktik halal, serta standar hukum dan etika Islam. Hal ini dapat mendorong berkembangnya jumlah produk dan perusahaan yang berusaha mendapatkan sertifikasi halal.</a:t>
            </a:r>
          </a:p>
          <a:p>
            <a:pPr algn="just"/>
            <a:endParaRPr lang="id-ID" dirty="0"/>
          </a:p>
        </p:txBody>
      </p:sp>
    </p:spTree>
    <p:extLst>
      <p:ext uri="{BB962C8B-B14F-4D97-AF65-F5344CB8AC3E}">
        <p14:creationId xmlns:p14="http://schemas.microsoft.com/office/powerpoint/2010/main" val="14453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Kalam Ilahi</a:t>
            </a:r>
            <a:endParaRPr lang="id-ID" sz="5000" dirty="0"/>
          </a:p>
        </p:txBody>
      </p:sp>
      <p:sp>
        <p:nvSpPr>
          <p:cNvPr id="3" name="Content Placeholder 2"/>
          <p:cNvSpPr>
            <a:spLocks noGrp="1"/>
          </p:cNvSpPr>
          <p:nvPr>
            <p:ph idx="1"/>
          </p:nvPr>
        </p:nvSpPr>
        <p:spPr/>
        <p:txBody>
          <a:bodyPr>
            <a:normAutofit lnSpcReduction="10000"/>
          </a:bodyPr>
          <a:lstStyle/>
          <a:p>
            <a:pPr marL="0" indent="0" algn="just" rtl="1">
              <a:buNone/>
            </a:pPr>
            <a:r>
              <a:rPr lang="ar-SA" b="1" dirty="0">
                <a:solidFill>
                  <a:srgbClr val="FF0000"/>
                </a:solidFill>
                <a:latin typeface="Times New Roman" panose="02020603050405020304" pitchFamily="18" charset="0"/>
                <a:cs typeface="Times New Roman" panose="02020603050405020304" pitchFamily="18" charset="0"/>
              </a:rPr>
              <a:t>يَا أَيُّهَا النَّاسُ كُلُوا مِمَّا فِي الْأَرْضِ حَلَالًا طَيِّبًا وَلَا تَتَّبِعُوا خُطُوَاتِ الشَّيْطَانِ ۚ إِنَّهُ لَكُمْ عَدُوٌّ مُبِينٌ</a:t>
            </a:r>
            <a:endParaRPr lang="id-ID"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Wahai sekalian manusia, makanlah yang halal lagi baik dari apa yang terdapat di bumi, dan janganlah kamu mengikuti langkah-langkah syaitan; karena sesungguhnya syaitan itu adalah musuh yang nyata bagimu. QS. al-Baqarah:168. </a:t>
            </a:r>
          </a:p>
          <a:p>
            <a:r>
              <a:rPr lang="ar-SA" dirty="0">
                <a:solidFill>
                  <a:srgbClr val="000000"/>
                </a:solidFill>
                <a:latin typeface="Traditional Arabic" panose="02020603050405020304" pitchFamily="18" charset="-78"/>
                <a:cs typeface="Traditional Arabic" panose="02020603050405020304" pitchFamily="18" charset="-78"/>
              </a:rPr>
              <a:t>وَكُلُوا مِمَّا رَزَقَكُمُ اللَّهُ حَلالا طَيِّبًا وَاتَّقُوا اللَّهَ الَّذِي أَنْتُمْ بِهِ مُؤْمِنُونَ</a:t>
            </a:r>
            <a:endParaRPr lang="ar-SA" sz="1050" dirty="0">
              <a:solidFill>
                <a:srgbClr val="000000"/>
              </a:solidFill>
              <a:latin typeface="Traditional Arabic" panose="02020603050405020304" pitchFamily="18" charset="-78"/>
              <a:cs typeface="Traditional Arabic" panose="02020603050405020304" pitchFamily="18" charset="-78"/>
            </a:endParaRPr>
          </a:p>
          <a:p>
            <a:pPr marL="0" indent="0" algn="just" rtl="1">
              <a:buNone/>
            </a:pPr>
            <a:r>
              <a:rPr lang="ar-SA" b="1" dirty="0">
                <a:solidFill>
                  <a:srgbClr val="FF0000"/>
                </a:solidFill>
                <a:latin typeface="Times New Roman" panose="02020603050405020304" pitchFamily="18" charset="0"/>
                <a:cs typeface="Times New Roman" panose="02020603050405020304" pitchFamily="18" charset="0"/>
              </a:rPr>
              <a:t>وَكُلُوا مِمَّا رَزَقَكُمُ اللَّهُ حَلالا طَيِّبًا وَاتَّقُوا اللَّهَ الَّذِي أَنْتُمْ بِهِ مُؤْمِنُونَ</a:t>
            </a:r>
            <a:endParaRPr lang="id-ID"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Dan makanlah makanan yang halal lagi baik dari apa yang Allah telah rezekikan kepadamu, dan bertakwalah kepada Allah yang kamu beriman kepada-Nya. QS. Al-Maidah: 88. </a:t>
            </a:r>
          </a:p>
          <a:p>
            <a:pPr marL="0" indent="0" algn="just" rtl="1">
              <a:buNone/>
            </a:pPr>
            <a:r>
              <a:rPr lang="ar-SA" b="1" dirty="0">
                <a:solidFill>
                  <a:srgbClr val="FF0000"/>
                </a:solidFill>
                <a:latin typeface="Times New Roman" panose="02020603050405020304" pitchFamily="18" charset="0"/>
                <a:cs typeface="Times New Roman" panose="02020603050405020304" pitchFamily="18" charset="0"/>
              </a:rPr>
              <a:t>فَكُلُوا مِمَّا رَزَقَكُمُ اللَّهُ حَلَالًا طَيِّبًا وَاشْكُرُوا نِعْمَتَ اللَّهِ إِنْ كُنْتُمْ إِيَّاهُ تَعْبُدُونَ </a:t>
            </a:r>
            <a:endParaRPr lang="id-ID"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Maka makanlah yang halal lagi baik dari rezeki yang telah diberikan Allah kepadamu; dan syukurilah nikmat Allah, jika kamu benar-benar hanya menyembah kepada-Nya. QS. An-Nahl: 114-115)</a:t>
            </a:r>
          </a:p>
        </p:txBody>
      </p:sp>
      <p:pic>
        <p:nvPicPr>
          <p:cNvPr id="4" name="Picture 6" descr="Fbism03"/>
          <p:cNvPicPr>
            <a:picLocks noChangeAspect="1" noChangeArrowheads="1"/>
          </p:cNvPicPr>
          <p:nvPr/>
        </p:nvPicPr>
        <p:blipFill>
          <a:blip r:embed="rId2"/>
          <a:srcRect/>
          <a:stretch>
            <a:fillRect/>
          </a:stretch>
        </p:blipFill>
        <p:spPr bwMode="auto">
          <a:xfrm>
            <a:off x="9387136" y="0"/>
            <a:ext cx="2804863" cy="1729946"/>
          </a:xfrm>
          <a:prstGeom prst="rect">
            <a:avLst/>
          </a:prstGeom>
          <a:noFill/>
        </p:spPr>
      </p:pic>
    </p:spTree>
    <p:extLst>
      <p:ext uri="{BB962C8B-B14F-4D97-AF65-F5344CB8AC3E}">
        <p14:creationId xmlns:p14="http://schemas.microsoft.com/office/powerpoint/2010/main" val="216511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a:effectLst>
                  <a:outerShdw blurRad="38100" dist="38100" dir="2700000" algn="tl">
                    <a:srgbClr val="000000">
                      <a:alpha val="43137"/>
                    </a:srgbClr>
                  </a:outerShdw>
                </a:effectLst>
                <a:latin typeface="Agency FB" panose="020B0503020202020204" pitchFamily="34" charset="0"/>
              </a:rPr>
              <a:t>Peluang Industri Halal</a:t>
            </a:r>
          </a:p>
        </p:txBody>
      </p:sp>
      <p:sp>
        <p:nvSpPr>
          <p:cNvPr id="3" name="Content Placeholder 2"/>
          <p:cNvSpPr>
            <a:spLocks noGrp="1"/>
          </p:cNvSpPr>
          <p:nvPr>
            <p:ph idx="1"/>
          </p:nvPr>
        </p:nvSpPr>
        <p:spPr/>
        <p:txBody>
          <a:bodyPr>
            <a:normAutofit fontScale="92500" lnSpcReduction="10000"/>
          </a:bodyPr>
          <a:lstStyle/>
          <a:p>
            <a:pPr marL="0" indent="0">
              <a:buNone/>
            </a:pPr>
            <a:r>
              <a:rPr lang="id-ID" b="1" dirty="0"/>
              <a:t>1. Banyaknya Populasi Umat Muslim dan Jumlahnya Akan Meningkat </a:t>
            </a:r>
          </a:p>
          <a:p>
            <a:r>
              <a:rPr lang="id-ID" dirty="0"/>
              <a:t>opulasi Muslim menduduki peringkat kedua dengan angka 1,8 milyar atau setara 24% dari populasi global pada tahun 2010, angka ini di perkirakan meningkat 27% dari penduduk dunia [3].</a:t>
            </a:r>
          </a:p>
          <a:p>
            <a:pPr marL="0" indent="0">
              <a:buNone/>
            </a:pPr>
            <a:r>
              <a:rPr lang="id-ID" b="1" dirty="0"/>
              <a:t>2. Merupakan Bisnis Besar</a:t>
            </a:r>
          </a:p>
          <a:p>
            <a:r>
              <a:rPr lang="id-ID" dirty="0"/>
              <a:t>Menurut Laporan </a:t>
            </a:r>
            <a:r>
              <a:rPr lang="id-ID" dirty="0">
                <a:hlinkClick r:id="rId2"/>
              </a:rPr>
              <a:t>Ekonomi</a:t>
            </a:r>
            <a:r>
              <a:rPr lang="id-ID" dirty="0"/>
              <a:t> Islam Global 2017/2018, Global Islamic Economy Report secara global, konsumen Muslim membelanjakan US$ 1,2 triliun untuk produk makanan dan minuman pada 2016. </a:t>
            </a:r>
          </a:p>
          <a:p>
            <a:r>
              <a:rPr lang="id-ID" dirty="0"/>
              <a:t>Pada tahun 2022, angka ini diperkirakan akan mencapai US$ 1,9 triliun [1]. Menurut laporan itu, negara-negara Muslim dengan pengeluaran tertinggi untuk produk makanan dan minuman pada tahun 2016 adalah Indonesia (US$ 169,7 miliar), Turki (US$ 121,1 miliar), Pakistan (US$ 111,8 miliar), Mesir (US$ 80,9 miliar), Bangladesh (US$ 71,1) miliar), Iran (US$ 59 miliar) dan Arab Saudi (US$ 48 miliar)</a:t>
            </a:r>
          </a:p>
          <a:p>
            <a:endParaRPr lang="id-ID" dirty="0"/>
          </a:p>
        </p:txBody>
      </p:sp>
    </p:spTree>
    <p:extLst>
      <p:ext uri="{BB962C8B-B14F-4D97-AF65-F5344CB8AC3E}">
        <p14:creationId xmlns:p14="http://schemas.microsoft.com/office/powerpoint/2010/main" val="19280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10653"/>
            <a:ext cx="8596668" cy="5030709"/>
          </a:xfrm>
        </p:spPr>
        <p:txBody>
          <a:bodyPr/>
          <a:lstStyle/>
          <a:p>
            <a:pPr marL="0" indent="0" algn="just">
              <a:buNone/>
            </a:pPr>
            <a:r>
              <a:rPr lang="it-IT" b="1" dirty="0">
                <a:latin typeface="Times New Roman" panose="02020603050405020304" pitchFamily="18" charset="0"/>
                <a:cs typeface="Times New Roman" panose="02020603050405020304" pitchFamily="18" charset="0"/>
              </a:rPr>
              <a:t>3. Industri Halal Diminati Berbagai Negara</a:t>
            </a:r>
            <a:endParaRPr lang="id-ID" b="1" dirty="0">
              <a:latin typeface="Times New Roman" panose="02020603050405020304" pitchFamily="18" charset="0"/>
              <a:cs typeface="Times New Roman" panose="02020603050405020304" pitchFamily="18" charset="0"/>
            </a:endParaRPr>
          </a:p>
          <a:p>
            <a:pPr algn="just"/>
            <a:r>
              <a:rPr lang="id-ID" dirty="0">
                <a:latin typeface="Times New Roman" panose="02020603050405020304" pitchFamily="18" charset="0"/>
                <a:cs typeface="Times New Roman" panose="02020603050405020304" pitchFamily="18" charset="0"/>
              </a:rPr>
              <a:t>onsumen produk/jasa industri halal sekarang ini sudah bervariasi. Industri halal memiliki konsumen secara global, tidak hanya di Asia dan Timur Tengah, tetapi juga di Eropa. Misalnya, Rusia yang penduduknya bukan mayoritas umat Muslim, bahkan menempati posisi ke 9 negara makanan halal di dunia dengan capaian $37 milyar pada tahun 2015 </a:t>
            </a:r>
          </a:p>
          <a:p>
            <a:pPr algn="just"/>
            <a:endParaRPr lang="id-ID" dirty="0">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4. </a:t>
            </a:r>
            <a:r>
              <a:rPr lang="id-ID" b="1" dirty="0">
                <a:latin typeface="Times New Roman" panose="02020603050405020304" pitchFamily="18" charset="0"/>
                <a:cs typeface="Times New Roman" panose="02020603050405020304" pitchFamily="18" charset="0"/>
              </a:rPr>
              <a:t>Jenis Industri Halal yang Dapat Dikembangkan Bervariasi</a:t>
            </a:r>
          </a:p>
          <a:p>
            <a:pPr algn="just"/>
            <a:r>
              <a:rPr lang="id-ID" dirty="0">
                <a:latin typeface="Times New Roman" panose="02020603050405020304" pitchFamily="18" charset="0"/>
                <a:cs typeface="Times New Roman" panose="02020603050405020304" pitchFamily="18" charset="0"/>
              </a:rPr>
              <a:t>makanan halal, namun dalam bentuk-bentuk yang lain dan sama-sama sedang mengalami peningkatan, yaitu seperti e-commerce, travel, finance, fashion, kosmetik, obat-obatan, media, healthcare, dan pendidikan. </a:t>
            </a:r>
          </a:p>
        </p:txBody>
      </p:sp>
    </p:spTree>
    <p:extLst>
      <p:ext uri="{BB962C8B-B14F-4D97-AF65-F5344CB8AC3E}">
        <p14:creationId xmlns:p14="http://schemas.microsoft.com/office/powerpoint/2010/main" val="16512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SIMPULAN</a:t>
            </a:r>
          </a:p>
        </p:txBody>
      </p:sp>
      <p:sp>
        <p:nvSpPr>
          <p:cNvPr id="3" name="Content Placeholder 2"/>
          <p:cNvSpPr>
            <a:spLocks noGrp="1"/>
          </p:cNvSpPr>
          <p:nvPr>
            <p:ph idx="1"/>
          </p:nvPr>
        </p:nvSpPr>
        <p:spPr/>
        <p:txBody>
          <a:bodyPr>
            <a:normAutofit fontScale="92500"/>
          </a:bodyPr>
          <a:lstStyle/>
          <a:p>
            <a:pPr algn="just"/>
            <a:r>
              <a:rPr lang="id-ID" dirty="0"/>
              <a:t>Politik hukum ekonomi syariah dalam perkembangan regulasi lembaga keuangan ekonomi syariah di Indonesia. </a:t>
            </a:r>
          </a:p>
          <a:p>
            <a:pPr algn="just"/>
            <a:r>
              <a:rPr lang="id-ID" dirty="0"/>
              <a:t>Peran politik hukum terlihat dalam proses positifikasi regulasi ekonomi syariah di Indonesia, dimana pemerintah telah membentuk arah, cara, serta kebijakan dalam memformalkan hukum-hukum yang berkaitan dengan ekonomi syariah di Indonesia. </a:t>
            </a:r>
          </a:p>
          <a:p>
            <a:pPr algn="just"/>
            <a:r>
              <a:rPr lang="id-ID" dirty="0"/>
              <a:t>Peran politik hukum yang dilakukan oleh pemerintah melalui menciptakan regulasi sebagai checks and balances, seperti membuat kebijakan-kebijakan yang dapat mendukung kegiatan ekonomi dan pertumbuhan ekonomi syariah baik secara kelembagaan maupun sistemnya agar tetap terarah. </a:t>
            </a:r>
          </a:p>
          <a:p>
            <a:pPr algn="just"/>
            <a:r>
              <a:rPr lang="id-ID" dirty="0"/>
              <a:t>Political will pemerintah tersebut mampu mempercepat terwujudnya tatanan ekonomi syariah sebagai sistem ekonomi yang berkeadilan dan menerapkan prinsip-prinsip syariah, sehingga menciptakan atmosfer pertumbuhan yang baik. </a:t>
            </a:r>
          </a:p>
        </p:txBody>
      </p:sp>
    </p:spTree>
    <p:extLst>
      <p:ext uri="{BB962C8B-B14F-4D97-AF65-F5344CB8AC3E}">
        <p14:creationId xmlns:p14="http://schemas.microsoft.com/office/powerpoint/2010/main" val="122361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71075"/>
            <a:ext cx="8596668" cy="4870288"/>
          </a:xfrm>
        </p:spPr>
        <p:txBody>
          <a:bodyPr/>
          <a:lstStyle/>
          <a:p>
            <a:pPr algn="just"/>
            <a:r>
              <a:rPr lang="id-ID" dirty="0"/>
              <a:t>Indikator tercapainya peran politik hukum ekonomi syariah tersebut ditunjukkan dengan makin banyaknya berdiri lembaga keuangan syariah di Indonesia. </a:t>
            </a:r>
          </a:p>
          <a:p>
            <a:pPr algn="just"/>
            <a:r>
              <a:rPr lang="id-ID" dirty="0"/>
              <a:t>Perkembangan lembaga keuangan ekonomi syariah pada periode saat ini terlihat lebih baik dibanding periode sebelumnya. Hal tersebut ditunjukkan dengan telah terjadinya pertumbuhan jaringan kantor perbankan syariah yang telah menyebar hampir ke seluruh kabupaten dan kota di Indonesia. </a:t>
            </a:r>
          </a:p>
          <a:p>
            <a:pPr algn="just"/>
            <a:r>
              <a:rPr lang="id-ID" dirty="0"/>
              <a:t>Demikian pula pada lembaga bisnis syariah, perkembangannya sangat pesat dengan dilihat dari munculnya berbagai perusahaan yang menggunakan prinsip syariah, seperti: FIF Syariah, AlIjarah Indonesia Finance, dan lain-lain.</a:t>
            </a:r>
          </a:p>
          <a:p>
            <a:pPr algn="just"/>
            <a:endParaRPr lang="id-ID" dirty="0"/>
          </a:p>
        </p:txBody>
      </p:sp>
    </p:spTree>
    <p:extLst>
      <p:ext uri="{BB962C8B-B14F-4D97-AF65-F5344CB8AC3E}">
        <p14:creationId xmlns:p14="http://schemas.microsoft.com/office/powerpoint/2010/main" val="187908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95535"/>
          </a:xfrm>
        </p:spPr>
        <p:txBody>
          <a:bodyPr>
            <a:normAutofit/>
          </a:bodyPr>
          <a:lstStyle/>
          <a:p>
            <a:pPr algn="l"/>
            <a:r>
              <a:rPr lang="id-ID" b="1" dirty="0">
                <a:solidFill>
                  <a:srgbClr val="FFC000"/>
                </a:solidFill>
                <a:effectLst>
                  <a:outerShdw blurRad="38100" dist="38100" dir="2700000" algn="tl">
                    <a:srgbClr val="000000">
                      <a:alpha val="43137"/>
                    </a:srgbClr>
                  </a:outerShdw>
                </a:effectLst>
                <a:latin typeface="Arial Black" panose="020B0A04020102020204" pitchFamily="34" charset="0"/>
              </a:rPr>
              <a:t>Curicullum vitae</a:t>
            </a:r>
            <a:endParaRPr lang="id-ID" dirty="0">
              <a:solidFill>
                <a:srgbClr val="FFC000"/>
              </a:solidFill>
              <a:latin typeface="Arial Black" panose="020B0A04020102020204" pitchFamily="34" charset="0"/>
            </a:endParaRPr>
          </a:p>
        </p:txBody>
      </p:sp>
      <p:sp>
        <p:nvSpPr>
          <p:cNvPr id="3" name="Content Placeholder 2"/>
          <p:cNvSpPr>
            <a:spLocks noGrp="1"/>
          </p:cNvSpPr>
          <p:nvPr>
            <p:ph sz="quarter" idx="4294967295"/>
          </p:nvPr>
        </p:nvSpPr>
        <p:spPr>
          <a:xfrm>
            <a:off x="838200" y="1814052"/>
            <a:ext cx="6034548" cy="4291780"/>
          </a:xfrm>
        </p:spPr>
        <p:txBody>
          <a:bodyPr>
            <a:normAutofit/>
          </a:bodyPr>
          <a:lstStyle/>
          <a:p>
            <a:r>
              <a:rPr lang="id-ID" sz="2000" cap="none" dirty="0">
                <a:latin typeface="Times New Roman" panose="02020603050405020304" pitchFamily="18" charset="0"/>
                <a:cs typeface="Times New Roman" panose="02020603050405020304" pitchFamily="18" charset="0"/>
              </a:rPr>
              <a:t>Name: Dr. Abdurrahman Misno BP, MEI </a:t>
            </a:r>
          </a:p>
          <a:p>
            <a:r>
              <a:rPr lang="id-ID" sz="2000" cap="none" dirty="0">
                <a:latin typeface="Times New Roman" panose="02020603050405020304" pitchFamily="18" charset="0"/>
                <a:cs typeface="Times New Roman" panose="02020603050405020304" pitchFamily="18" charset="0"/>
              </a:rPr>
              <a:t>Place/Date Birth: Cilacap, 10 Mei 1979 </a:t>
            </a:r>
          </a:p>
          <a:p>
            <a:r>
              <a:rPr lang="id-ID" sz="2000" cap="none" dirty="0">
                <a:latin typeface="Times New Roman" panose="02020603050405020304" pitchFamily="18" charset="0"/>
                <a:cs typeface="Times New Roman" panose="02020603050405020304" pitchFamily="18" charset="0"/>
              </a:rPr>
              <a:t>Education: Ph.D Program in Sunan Gunung Djati Islamic State University, Bandung, West Java.</a:t>
            </a:r>
          </a:p>
          <a:p>
            <a:r>
              <a:rPr lang="id-ID" sz="2000" cap="none" dirty="0">
                <a:latin typeface="Times New Roman" panose="02020603050405020304" pitchFamily="18" charset="0"/>
                <a:cs typeface="Times New Roman" panose="02020603050405020304" pitchFamily="18" charset="0"/>
              </a:rPr>
              <a:t>Ocupation: Director of  Post Graduate Program, Sahid Islamic University (INAIS), Bogor, West Java.  </a:t>
            </a:r>
          </a:p>
          <a:p>
            <a:r>
              <a:rPr lang="id-ID" sz="2000" cap="none" dirty="0">
                <a:latin typeface="Times New Roman" panose="02020603050405020304" pitchFamily="18" charset="0"/>
                <a:cs typeface="Times New Roman" panose="02020603050405020304" pitchFamily="18" charset="0"/>
              </a:rPr>
              <a:t>No. Hp: +6285885753838 </a:t>
            </a:r>
          </a:p>
          <a:p>
            <a:r>
              <a:rPr lang="id-ID" sz="2000" cap="none" dirty="0">
                <a:latin typeface="Times New Roman" panose="02020603050405020304" pitchFamily="18" charset="0"/>
                <a:cs typeface="Times New Roman" panose="02020603050405020304" pitchFamily="18" charset="0"/>
              </a:rPr>
              <a:t>Email: </a:t>
            </a:r>
            <a:r>
              <a:rPr lang="id-ID" cap="none" dirty="0">
                <a:latin typeface="Times New Roman" panose="02020603050405020304" pitchFamily="18" charset="0"/>
                <a:cs typeface="Times New Roman" panose="02020603050405020304" pitchFamily="18" charset="0"/>
                <a:hlinkClick r:id="rId2"/>
              </a:rPr>
              <a:t>d</a:t>
            </a:r>
            <a:r>
              <a:rPr lang="id-ID" sz="2000" cap="none" dirty="0">
                <a:latin typeface="Times New Roman" panose="02020603050405020304" pitchFamily="18" charset="0"/>
                <a:cs typeface="Times New Roman" panose="02020603050405020304" pitchFamily="18" charset="0"/>
                <a:hlinkClick r:id="rId2"/>
              </a:rPr>
              <a:t>rmisnomei@gmail.com</a:t>
            </a:r>
            <a:r>
              <a:rPr lang="id-ID" sz="2000" cap="none"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214996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Sunnah Nabawi</a:t>
            </a:r>
          </a:p>
        </p:txBody>
      </p:sp>
      <p:sp>
        <p:nvSpPr>
          <p:cNvPr id="3" name="Content Placeholder 2"/>
          <p:cNvSpPr>
            <a:spLocks noGrp="1"/>
          </p:cNvSpPr>
          <p:nvPr>
            <p:ph idx="1"/>
          </p:nvPr>
        </p:nvSpPr>
        <p:spPr/>
        <p:txBody>
          <a:bodyPr>
            <a:normAutofit fontScale="92500" lnSpcReduction="20000"/>
          </a:bodyPr>
          <a:lstStyle/>
          <a:p>
            <a:pPr marL="0" indent="0" algn="just" rtl="1">
              <a:buNone/>
            </a:pPr>
            <a:r>
              <a:rPr lang="ar-SA" b="1" dirty="0">
                <a:solidFill>
                  <a:srgbClr val="FF0000"/>
                </a:solidFill>
                <a:latin typeface="Times New Roman" panose="02020603050405020304" pitchFamily="18" charset="0"/>
                <a:cs typeface="Times New Roman" panose="02020603050405020304" pitchFamily="18" charset="0"/>
              </a:rPr>
              <a:t>عَنْ أَبِي هُرَيْرَةَ رَضِيَ اللهُ عَنْهُ قَالَ قَالَ رَسُولُ اللَّهِ صَلَّى اللَّهُ عَلَيْهِ وَسَلَّمَ أَيُّهَا النَّاسُ إِنَّ اللَّهَ طَيِّبٌ لَا يَقْبَلُ إِلَّا طَيِّبًا وَإِنَّ اللَّهَ أَمَرَ الْمُؤْمِنِينَ بِمَا أَمَرَ بِهِ الْمُرْسَلِينَ فَقَالَ { يَا أَيُّهَا الرُّسُلُ كُلُوا مِنَ الطَّيِّبَاتِ وَاعْمَلُوا صَالِحًا إِنِّي بِمَا تَعْمَلُونَ عَلِيمٌ } وَقَالَ { يَا أَيُّهَا الَّذِينَ آمَنُوا كُلُوا مِنْ طَيِّبَاتِ مَا رَزَقْنَاكُمْ } ثُمَّ ذَكَرَ الرَّجُلَ يُطِيلُ السَّفَرَ أَشْعَثَ أَغْبَرَ يَمُدُّ يَدَيْهِ إِلَى السَّمَاءِ يَا رَبِّ يَا رَبِّ وَمَطْعَمُهُ حَرَامٌ وَمَشْرَبُهُ حَرَامٌ وَمَلْبَسُهُ حَرَامٌ وَغُذِيَ بِالْحَرَامِ فَأَنَّى يُسْتَجَابُ لِذَلِكَ “</a:t>
            </a:r>
            <a:endParaRPr lang="id-ID"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Dari Abu Hurairah Radhiyallahu ‘anhu berkata : Rasulullah Shallallahu ‘alaihi wa sallam bersabda : “Sesungguhnya Allah baik, tidak menerima kecuali hal-hal yang baik, dan sesungguhnya Allah memerintahkan kepada orang-orang mu’min sebagaimana yang diperintahkan kepada para rasul, Allah berfirman : “Hai rasul-rasul, makanlah dari makanan yang baik-baik, dan kerjakanlah amal yang shalih. Sesungguhnya Aku Maha Mengetahui apa yang kamu kerjakan”. Dan firmanNya yang lain : “Hai orang-orang yang beriman, makanlah di antara rezki yang baik-baik yang Kami berikan kepadamu”. Kemudian beliau mencontohkan seorang laki-laki, dia telah menempuh perjalanan jauh, rambutnya kusut serta berdebu, ia menengadahkan kedua tangannya ke langit : “Ya Rabbi ! Ya Rabbi! Sedangkan ia memakan makanan yang haram, dan pakaiannya yang ia pakai dari harta yang haram, dan ia meminum dari minuman yang haram,dan dibesarkan dari hal-hal yang haram, bagaimana mungkin akan diterima do’anya” [Hadits Riwayat Muslim no. 1015]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141" y="2540098"/>
            <a:ext cx="3446421" cy="4595229"/>
          </a:xfrm>
          <a:prstGeom prst="rect">
            <a:avLst/>
          </a:prstGeom>
        </p:spPr>
      </p:pic>
    </p:spTree>
    <p:extLst>
      <p:ext uri="{BB962C8B-B14F-4D97-AF65-F5344CB8AC3E}">
        <p14:creationId xmlns:p14="http://schemas.microsoft.com/office/powerpoint/2010/main" val="345687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Backgrounds</a:t>
            </a:r>
            <a:endParaRPr lang="id-ID" sz="5000" dirty="0"/>
          </a:p>
        </p:txBody>
      </p:sp>
      <p:graphicFrame>
        <p:nvGraphicFramePr>
          <p:cNvPr id="4" name="Diagram 3"/>
          <p:cNvGraphicFramePr/>
          <p:nvPr>
            <p:extLst>
              <p:ext uri="{D42A27DB-BD31-4B8C-83A1-F6EECF244321}">
                <p14:modId xmlns:p14="http://schemas.microsoft.com/office/powerpoint/2010/main" val="1191603992"/>
              </p:ext>
            </p:extLst>
          </p:nvPr>
        </p:nvGraphicFramePr>
        <p:xfrm>
          <a:off x="2786755" y="965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6120" y="3770582"/>
            <a:ext cx="4251869" cy="3198928"/>
          </a:xfrm>
          <a:prstGeom prst="rect">
            <a:avLst/>
          </a:prstGeom>
        </p:spPr>
      </p:pic>
    </p:spTree>
    <p:extLst>
      <p:ext uri="{BB962C8B-B14F-4D97-AF65-F5344CB8AC3E}">
        <p14:creationId xmlns:p14="http://schemas.microsoft.com/office/powerpoint/2010/main" val="127360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000" b="1" dirty="0">
                <a:effectLst>
                  <a:outerShdw blurRad="38100" dist="38100" dir="2700000" algn="tl">
                    <a:srgbClr val="000000">
                      <a:alpha val="43137"/>
                    </a:srgbClr>
                  </a:outerShdw>
                </a:effectLst>
                <a:latin typeface="Agency FB" panose="020B0503020202020204" pitchFamily="34" charset="0"/>
              </a:rPr>
              <a:t>Industri Halal Indonesia dan Dunia</a:t>
            </a:r>
            <a:endParaRPr lang="id-ID" sz="5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4337" y="1481277"/>
            <a:ext cx="5967663" cy="53767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37" y="2152651"/>
            <a:ext cx="5715000" cy="4705350"/>
          </a:xfrm>
          <a:prstGeom prst="rect">
            <a:avLst/>
          </a:prstGeom>
        </p:spPr>
      </p:pic>
    </p:spTree>
    <p:extLst>
      <p:ext uri="{BB962C8B-B14F-4D97-AF65-F5344CB8AC3E}">
        <p14:creationId xmlns:p14="http://schemas.microsoft.com/office/powerpoint/2010/main" val="31413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500" b="1" dirty="0">
                <a:effectLst>
                  <a:outerShdw blurRad="38100" dist="38100" dir="2700000" algn="tl">
                    <a:srgbClr val="000000">
                      <a:alpha val="43137"/>
                    </a:srgbClr>
                  </a:outerShdw>
                </a:effectLst>
                <a:latin typeface="Agency FB" panose="020B0503020202020204" pitchFamily="34" charset="0"/>
              </a:rPr>
              <a:t>Politik Hukum</a:t>
            </a:r>
          </a:p>
        </p:txBody>
      </p:sp>
      <p:sp>
        <p:nvSpPr>
          <p:cNvPr id="3" name="Content Placeholder 2"/>
          <p:cNvSpPr>
            <a:spLocks noGrp="1"/>
          </p:cNvSpPr>
          <p:nvPr>
            <p:ph idx="1"/>
          </p:nvPr>
        </p:nvSpPr>
        <p:spPr/>
        <p:txBody>
          <a:bodyPr>
            <a:normAutofit lnSpcReduction="10000"/>
          </a:bodyPr>
          <a:lstStyle/>
          <a:p>
            <a:pPr algn="just"/>
            <a:r>
              <a:rPr lang="id-ID" dirty="0">
                <a:latin typeface="Times New Roman" panose="02020603050405020304" pitchFamily="18" charset="0"/>
                <a:cs typeface="Times New Roman" panose="02020603050405020304" pitchFamily="18" charset="0"/>
              </a:rPr>
              <a:t>Politik Hukum adalah kebijakan hukum (</a:t>
            </a:r>
            <a:r>
              <a:rPr lang="id-ID" i="1" dirty="0">
                <a:latin typeface="Times New Roman" panose="02020603050405020304" pitchFamily="18" charset="0"/>
                <a:cs typeface="Times New Roman" panose="02020603050405020304" pitchFamily="18" charset="0"/>
              </a:rPr>
              <a:t>legal policy) </a:t>
            </a:r>
            <a:r>
              <a:rPr lang="id-ID" dirty="0">
                <a:latin typeface="Times New Roman" panose="02020603050405020304" pitchFamily="18" charset="0"/>
                <a:cs typeface="Times New Roman" panose="02020603050405020304" pitchFamily="18" charset="0"/>
              </a:rPr>
              <a:t> yang akan atau telah dilaksanakan secara nasional oleh Pemerintah Indonesia</a:t>
            </a:r>
          </a:p>
          <a:p>
            <a:pPr marL="801688" indent="-449263" algn="just">
              <a:buFont typeface="+mj-lt"/>
              <a:buAutoNum type="arabicPeriod"/>
            </a:pPr>
            <a:r>
              <a:rPr lang="id-ID" i="1" dirty="0">
                <a:latin typeface="Times New Roman" panose="02020603050405020304" pitchFamily="18" charset="0"/>
                <a:cs typeface="Times New Roman" panose="02020603050405020304" pitchFamily="18" charset="0"/>
              </a:rPr>
              <a:t>Pertama</a:t>
            </a:r>
            <a:r>
              <a:rPr lang="id-ID" dirty="0">
                <a:latin typeface="Times New Roman" panose="02020603050405020304" pitchFamily="18" charset="0"/>
                <a:cs typeface="Times New Roman" panose="02020603050405020304" pitchFamily="18" charset="0"/>
              </a:rPr>
              <a:t>, pembangunan hukum yang berintikan pembuatan dan pembaruan terhadap materi-materi hukum agar dapat sesuai dengan kebutuhan; </a:t>
            </a:r>
          </a:p>
          <a:p>
            <a:pPr marL="801688" indent="-449263" algn="just">
              <a:buFont typeface="+mj-lt"/>
              <a:buAutoNum type="arabicPeriod"/>
            </a:pPr>
            <a:r>
              <a:rPr lang="id-ID" i="1" dirty="0">
                <a:latin typeface="Times New Roman" panose="02020603050405020304" pitchFamily="18" charset="0"/>
                <a:cs typeface="Times New Roman" panose="02020603050405020304" pitchFamily="18" charset="0"/>
              </a:rPr>
              <a:t>Kedua</a:t>
            </a:r>
            <a:r>
              <a:rPr lang="id-ID" dirty="0">
                <a:latin typeface="Times New Roman" panose="02020603050405020304" pitchFamily="18" charset="0"/>
                <a:cs typeface="Times New Roman" panose="02020603050405020304" pitchFamily="18" charset="0"/>
              </a:rPr>
              <a:t>, pelaksanaan ketentuan hukum yang telah ada termasuk penegasan fungsi-fungsi lembaga dan pembinaan para penegak hukum. </a:t>
            </a:r>
          </a:p>
          <a:p>
            <a:pPr marL="801688" indent="-449263" algn="just">
              <a:buFont typeface="+mj-lt"/>
              <a:buAutoNum type="arabicPeriod"/>
            </a:pPr>
            <a:endParaRPr lang="id-ID" dirty="0">
              <a:latin typeface="Times New Roman" panose="02020603050405020304" pitchFamily="18" charset="0"/>
              <a:cs typeface="Times New Roman" panose="02020603050405020304" pitchFamily="18" charset="0"/>
            </a:endParaRPr>
          </a:p>
          <a:p>
            <a:pPr marL="352425" indent="0" algn="just">
              <a:buNone/>
            </a:pPr>
            <a:r>
              <a:rPr lang="id-ID" b="1" dirty="0">
                <a:latin typeface="Times New Roman" panose="02020603050405020304" pitchFamily="18" charset="0"/>
                <a:cs typeface="Times New Roman" panose="02020603050405020304" pitchFamily="18" charset="0"/>
              </a:rPr>
              <a:t>Politik Hukum: </a:t>
            </a:r>
            <a:r>
              <a:rPr lang="id-ID" dirty="0">
                <a:latin typeface="Times New Roman" panose="02020603050405020304" pitchFamily="18" charset="0"/>
                <a:cs typeface="Times New Roman" panose="02020603050405020304" pitchFamily="18" charset="0"/>
              </a:rPr>
              <a:t>Arahan atau garis resmi yang dijadikan dasar pijak dan cara untuk membuat dan melaksanakan hukum dalam rangka mencapai tujuan bangsa dan negara.</a:t>
            </a:r>
          </a:p>
          <a:p>
            <a:pPr marL="352425" indent="0" algn="just">
              <a:buNone/>
            </a:pPr>
            <a:r>
              <a:rPr lang="id-ID" dirty="0">
                <a:latin typeface="Times New Roman" panose="02020603050405020304" pitchFamily="18" charset="0"/>
                <a:cs typeface="Times New Roman" panose="02020603050405020304" pitchFamily="18" charset="0"/>
              </a:rPr>
              <a:t>Pijakan utama politik hukum nasional adalah tujuan negara yang kemudian melahirkan sistem hukum nasional yang harus dibangun dengan pilihan isi dan cara-cara tertentu, antara lain memagari hukum dengan program legislasi nasional (Prolegnas)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8227" y="-156117"/>
            <a:ext cx="2693773" cy="2607235"/>
          </a:xfrm>
          <a:prstGeom prst="rect">
            <a:avLst/>
          </a:prstGeom>
        </p:spPr>
      </p:pic>
    </p:spTree>
    <p:extLst>
      <p:ext uri="{BB962C8B-B14F-4D97-AF65-F5344CB8AC3E}">
        <p14:creationId xmlns:p14="http://schemas.microsoft.com/office/powerpoint/2010/main" val="117893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500" b="1" dirty="0">
                <a:effectLst>
                  <a:outerShdw blurRad="38100" dist="38100" dir="2700000" algn="tl">
                    <a:srgbClr val="000000">
                      <a:alpha val="43137"/>
                    </a:srgbClr>
                  </a:outerShdw>
                </a:effectLst>
                <a:latin typeface="Agency FB" panose="020B0503020202020204" pitchFamily="34" charset="0"/>
              </a:rPr>
              <a:t>Politik Hukum Ekonomi Syariah</a:t>
            </a:r>
            <a:endParaRPr lang="id-ID" sz="4500" dirty="0"/>
          </a:p>
        </p:txBody>
      </p:sp>
      <p:sp>
        <p:nvSpPr>
          <p:cNvPr id="3" name="Content Placeholder 2"/>
          <p:cNvSpPr>
            <a:spLocks noGrp="1"/>
          </p:cNvSpPr>
          <p:nvPr>
            <p:ph idx="1"/>
          </p:nvPr>
        </p:nvSpPr>
        <p:spPr/>
        <p:txBody>
          <a:bodyPr>
            <a:normAutofit lnSpcReduction="10000"/>
          </a:bodyPr>
          <a:lstStyle/>
          <a:p>
            <a:pPr algn="just"/>
            <a:r>
              <a:rPr lang="id-ID" b="1" dirty="0">
                <a:latin typeface="Times New Roman" panose="02020603050405020304" pitchFamily="18" charset="0"/>
                <a:cs typeface="Times New Roman" panose="02020603050405020304" pitchFamily="18" charset="0"/>
              </a:rPr>
              <a:t>Dasar Yuridis: </a:t>
            </a:r>
            <a:r>
              <a:rPr lang="id-ID" dirty="0">
                <a:latin typeface="Times New Roman" panose="02020603050405020304" pitchFamily="18" charset="0"/>
                <a:cs typeface="Times New Roman" panose="02020603050405020304" pitchFamily="18" charset="0"/>
              </a:rPr>
              <a:t>Undang-undang Dasar 1945 Pasal 29 ayat (1) yang dengan tegas menyatakan bahwa Negara berdasar atas Ketuhanan Yang Maha Esa. </a:t>
            </a:r>
          </a:p>
          <a:p>
            <a:pPr marL="625475" indent="-273050" algn="just">
              <a:buFont typeface="+mj-lt"/>
              <a:buAutoNum type="arabicPeriod"/>
            </a:pPr>
            <a:r>
              <a:rPr lang="id-ID" dirty="0">
                <a:latin typeface="Times New Roman" panose="02020603050405020304" pitchFamily="18" charset="0"/>
                <a:cs typeface="Times New Roman" panose="02020603050405020304" pitchFamily="18" charset="0"/>
              </a:rPr>
              <a:t>Negara tidak boleh membuat peraturan perundang-undangan atau melakukan kebijakan-kebijakan yang bertentangan dengan dasar keimanan kepada Tuhan Yang Maha Esa;</a:t>
            </a:r>
          </a:p>
          <a:p>
            <a:pPr marL="625475" indent="-273050" algn="just">
              <a:buFont typeface="+mj-lt"/>
              <a:buAutoNum type="arabicPeriod"/>
            </a:pPr>
            <a:r>
              <a:rPr lang="id-ID" dirty="0">
                <a:latin typeface="Times New Roman" panose="02020603050405020304" pitchFamily="18" charset="0"/>
                <a:cs typeface="Times New Roman" panose="02020603050405020304" pitchFamily="18" charset="0"/>
              </a:rPr>
              <a:t>Negara berkewajiban membuat peraturan perundang-undangan atau melakukan kebijakan-kebijakan bagi pelaksanaan wujud rasa keimanan kepada Tuhan Yang Maha Esa dari segolongan pemeluk agama yang memerlukannya;</a:t>
            </a:r>
          </a:p>
          <a:p>
            <a:pPr marL="625475" indent="-273050" algn="just">
              <a:buFont typeface="+mj-lt"/>
              <a:buAutoNum type="arabicPeriod"/>
            </a:pPr>
            <a:r>
              <a:rPr lang="id-ID" dirty="0">
                <a:latin typeface="Times New Roman" panose="02020603050405020304" pitchFamily="18" charset="0"/>
                <a:cs typeface="Times New Roman" panose="02020603050405020304" pitchFamily="18" charset="0"/>
              </a:rPr>
              <a:t>Negara berkewajiban membuat peraturan perundang-undangan yang melarang siapa pun melakukan pelecehan terhadap ajaran agama (paham ateisme)</a:t>
            </a:r>
          </a:p>
          <a:p>
            <a:pPr marL="0" indent="0" algn="just">
              <a:buNone/>
            </a:pPr>
            <a:r>
              <a:rPr lang="id-ID" dirty="0">
                <a:latin typeface="Times New Roman" panose="02020603050405020304" pitchFamily="18" charset="0"/>
                <a:cs typeface="Times New Roman" panose="02020603050405020304" pitchFamily="18" charset="0"/>
              </a:rPr>
              <a:t>Pasal 29 ayat (2) UUD 1945: Negara menjamin kemerdekaan tiap-tiap penduduk untuk memeluk agamanya masing-masing dan untuk beribadat menurut agama dan kepercayaannya itu</a:t>
            </a:r>
          </a:p>
        </p:txBody>
      </p:sp>
    </p:spTree>
    <p:extLst>
      <p:ext uri="{BB962C8B-B14F-4D97-AF65-F5344CB8AC3E}">
        <p14:creationId xmlns:p14="http://schemas.microsoft.com/office/powerpoint/2010/main" val="1004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87" y="2310063"/>
            <a:ext cx="8596668" cy="1673726"/>
          </a:xfrm>
        </p:spPr>
        <p:txBody>
          <a:bodyPr>
            <a:noAutofit/>
          </a:bodyPr>
          <a:lstStyle/>
          <a:p>
            <a:pPr algn="ctr"/>
            <a:r>
              <a:rPr lang="id-ID" sz="5000" b="1" dirty="0">
                <a:effectLst>
                  <a:outerShdw blurRad="38100" dist="38100" dir="2700000" algn="tl">
                    <a:srgbClr val="000000">
                      <a:alpha val="43137"/>
                    </a:srgbClr>
                  </a:outerShdw>
                </a:effectLst>
                <a:latin typeface="Agency FB" panose="020B0503020202020204" pitchFamily="34" charset="0"/>
              </a:rPr>
              <a:t>Bagaimana Politik Hukum Ekonomi Syariah di Indonesia?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7366" y="-40372"/>
            <a:ext cx="4274632" cy="6898371"/>
          </a:xfrm>
          <a:prstGeom prst="rect">
            <a:avLst/>
          </a:prstGeom>
        </p:spPr>
      </p:pic>
    </p:spTree>
    <p:extLst>
      <p:ext uri="{BB962C8B-B14F-4D97-AF65-F5344CB8AC3E}">
        <p14:creationId xmlns:p14="http://schemas.microsoft.com/office/powerpoint/2010/main" val="345713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a:effectLst>
                  <a:outerShdw blurRad="38100" dist="38100" dir="2700000" algn="tl">
                    <a:srgbClr val="000000">
                      <a:alpha val="43137"/>
                    </a:srgbClr>
                  </a:outerShdw>
                </a:effectLst>
                <a:latin typeface="Agency FB" panose="020B0503020202020204" pitchFamily="34" charset="0"/>
              </a:rPr>
              <a:t>Politik Hukum Ekonomi Syariah di Indonesia</a:t>
            </a:r>
            <a:br>
              <a:rPr lang="id-ID" sz="4000" b="1" dirty="0">
                <a:effectLst>
                  <a:outerShdw blurRad="38100" dist="38100" dir="2700000" algn="tl">
                    <a:srgbClr val="000000">
                      <a:alpha val="43137"/>
                    </a:srgbClr>
                  </a:outerShdw>
                </a:effectLst>
                <a:latin typeface="Agency FB" panose="020B0503020202020204" pitchFamily="34" charset="0"/>
              </a:rPr>
            </a:br>
            <a:r>
              <a:rPr lang="id-ID" sz="4000" b="1" dirty="0">
                <a:effectLst>
                  <a:outerShdw blurRad="38100" dist="38100" dir="2700000" algn="tl">
                    <a:srgbClr val="000000">
                      <a:alpha val="43137"/>
                    </a:srgbClr>
                  </a:outerShdw>
                </a:effectLst>
                <a:latin typeface="Agency FB" panose="020B0503020202020204" pitchFamily="34" charset="0"/>
              </a:rPr>
              <a:t>Bidang Perbankan Syariah</a:t>
            </a:r>
            <a:endParaRPr lang="id-ID" sz="4000" dirty="0"/>
          </a:p>
        </p:txBody>
      </p:sp>
      <p:graphicFrame>
        <p:nvGraphicFramePr>
          <p:cNvPr id="4" name="Diagram 3"/>
          <p:cNvGraphicFramePr/>
          <p:nvPr>
            <p:extLst>
              <p:ext uri="{D42A27DB-BD31-4B8C-83A1-F6EECF244321}">
                <p14:modId xmlns:p14="http://schemas.microsoft.com/office/powerpoint/2010/main" val="1071893239"/>
              </p:ext>
            </p:extLst>
          </p:nvPr>
        </p:nvGraphicFramePr>
        <p:xfrm>
          <a:off x="1716446" y="1930400"/>
          <a:ext cx="6518443" cy="475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34888" y="2797965"/>
            <a:ext cx="3957111" cy="4043308"/>
          </a:xfrm>
          <a:prstGeom prst="rect">
            <a:avLst/>
          </a:prstGeom>
        </p:spPr>
      </p:pic>
    </p:spTree>
    <p:extLst>
      <p:ext uri="{BB962C8B-B14F-4D97-AF65-F5344CB8AC3E}">
        <p14:creationId xmlns:p14="http://schemas.microsoft.com/office/powerpoint/2010/main" val="2446520294"/>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275</TotalTime>
  <Words>1699</Words>
  <Application>Microsoft Office PowerPoint</Application>
  <PresentationFormat>Widescreen</PresentationFormat>
  <Paragraphs>127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Politik Hukum Ekonomi Syariah dalam Pengembangan Industri Halal di Indonesia</vt:lpstr>
      <vt:lpstr>Kalam Ilahi</vt:lpstr>
      <vt:lpstr>Sunnah Nabawi</vt:lpstr>
      <vt:lpstr>Backgrounds</vt:lpstr>
      <vt:lpstr>Industri Halal Indonesia dan Dunia</vt:lpstr>
      <vt:lpstr>Politik Hukum</vt:lpstr>
      <vt:lpstr>Politik Hukum Ekonomi Syariah</vt:lpstr>
      <vt:lpstr>Bagaimana Politik Hukum Ekonomi Syariah di Indonesia?</vt:lpstr>
      <vt:lpstr>Politik Hukum Ekonomi Syariah di Indonesia Bidang Perbankan Syariah</vt:lpstr>
      <vt:lpstr>Politik Hukum Ekonomi Syariah di Indonesia</vt:lpstr>
      <vt:lpstr>PowerPoint Presentation</vt:lpstr>
      <vt:lpstr>PowerPoint Presentation</vt:lpstr>
      <vt:lpstr>Undang-Undang No. 33/2014 mengenai Jaminan Produk Halal</vt:lpstr>
      <vt:lpstr>Badan Penyelenggara Penjaminan Produk Halal (BPJPH)</vt:lpstr>
      <vt:lpstr>Masterplan Ekonomi Syariah Indonesia 2019-2024</vt:lpstr>
      <vt:lpstr>TANTANGAN DAN SOLUSI</vt:lpstr>
      <vt:lpstr>Permasalahan Industri Halal</vt:lpstr>
      <vt:lpstr>Strategi Bank Indonesia </vt:lpstr>
      <vt:lpstr>Strategi Integrasi Industri Halal </vt:lpstr>
      <vt:lpstr>Peluang Industri Halal</vt:lpstr>
      <vt:lpstr>PowerPoint Presentation</vt:lpstr>
      <vt:lpstr>SIMPULAN</vt:lpstr>
      <vt:lpstr>PowerPoint Presentation</vt:lpstr>
      <vt:lpstr>Curicullum vitae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Hukum Ekonomi Syariah dalam Pengembangan Industri Halal</dc:title>
  <dc:creator>drmisnomei</dc:creator>
  <cp:lastModifiedBy>Unknown User</cp:lastModifiedBy>
  <cp:revision>47</cp:revision>
  <dcterms:created xsi:type="dcterms:W3CDTF">2021-03-26T06:25:35Z</dcterms:created>
  <dcterms:modified xsi:type="dcterms:W3CDTF">2021-03-26T11:05:47Z</dcterms:modified>
</cp:coreProperties>
</file>